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8E579004-1CC3-4D5F-9145-F320B6E686F7}" type="datetimeFigureOut">
              <a:rPr lang="en-US" smtClean="0"/>
              <a:t>6/16/2016</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70348B1-2021-4282-AA83-C64B37A493C0}" type="slidenum">
              <a:rPr lang="en-US" smtClean="0"/>
              <a:t>‹#›</a:t>
            </a:fld>
            <a:endParaRPr lang="en-US"/>
          </a:p>
        </p:txBody>
      </p:sp>
    </p:spTree>
    <p:extLst>
      <p:ext uri="{BB962C8B-B14F-4D97-AF65-F5344CB8AC3E}">
        <p14:creationId xmlns:p14="http://schemas.microsoft.com/office/powerpoint/2010/main" val="59292922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9949EF-D5BC-4A45-ADA9-A3EE487E5648}"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608037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949EF-D5BC-4A45-ADA9-A3EE487E5648}"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3151439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949EF-D5BC-4A45-ADA9-A3EE487E5648}"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3053435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9949EF-D5BC-4A45-ADA9-A3EE487E5648}"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2292861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9949EF-D5BC-4A45-ADA9-A3EE487E5648}" type="datetimeFigureOut">
              <a:rPr lang="en-US" smtClean="0"/>
              <a:t>6/16/2016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1630772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9949EF-D5BC-4A45-ADA9-A3EE487E5648}"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2075803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9949EF-D5BC-4A45-ADA9-A3EE487E5648}" type="datetimeFigureOut">
              <a:rPr lang="en-US" smtClean="0"/>
              <a:t>6/16/2016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1678126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9949EF-D5BC-4A45-ADA9-A3EE487E5648}" type="datetimeFigureOut">
              <a:rPr lang="en-US" smtClean="0"/>
              <a:t>6/16/2016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3078247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9949EF-D5BC-4A45-ADA9-A3EE487E5648}" type="datetimeFigureOut">
              <a:rPr lang="en-US" smtClean="0"/>
              <a:t>6/16/2016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1574476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949EF-D5BC-4A45-ADA9-A3EE487E5648}"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3862414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9949EF-D5BC-4A45-ADA9-A3EE487E5648}" type="datetimeFigureOut">
              <a:rPr lang="en-US" smtClean="0"/>
              <a:t>6/16/2016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142205-D444-4B01-8ED2-D16B22ECB8FA}" type="slidenum">
              <a:rPr lang="en-US" smtClean="0"/>
              <a:t>‹#›</a:t>
            </a:fld>
            <a:endParaRPr lang="en-US"/>
          </a:p>
        </p:txBody>
      </p:sp>
    </p:spTree>
    <p:extLst>
      <p:ext uri="{BB962C8B-B14F-4D97-AF65-F5344CB8AC3E}">
        <p14:creationId xmlns:p14="http://schemas.microsoft.com/office/powerpoint/2010/main" val="3952562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949EF-D5BC-4A45-ADA9-A3EE487E5648}" type="datetimeFigureOut">
              <a:rPr lang="en-US" smtClean="0"/>
              <a:t>6/16/2016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42205-D444-4B01-8ED2-D16B22ECB8FA}" type="slidenum">
              <a:rPr lang="en-US" smtClean="0"/>
              <a:t>‹#›</a:t>
            </a:fld>
            <a:endParaRPr lang="en-US"/>
          </a:p>
        </p:txBody>
      </p:sp>
    </p:spTree>
    <p:extLst>
      <p:ext uri="{BB962C8B-B14F-4D97-AF65-F5344CB8AC3E}">
        <p14:creationId xmlns:p14="http://schemas.microsoft.com/office/powerpoint/2010/main" val="188334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737755"/>
            <a:ext cx="8846127" cy="5403271"/>
          </a:xfrm>
        </p:spPr>
        <p:txBody>
          <a:bodyPr>
            <a:normAutofit/>
          </a:bodyPr>
          <a:lstStyle/>
          <a:p>
            <a:r>
              <a:rPr lang="en-US" dirty="0" smtClean="0"/>
              <a:t>Beginnings of the Cold War</a:t>
            </a:r>
            <a:br>
              <a:rPr lang="en-US" dirty="0" smtClean="0"/>
            </a:br>
            <a:r>
              <a:rPr lang="en-US" dirty="0" smtClean="0"/>
              <a:t/>
            </a:r>
            <a:br>
              <a:rPr lang="en-US" dirty="0" smtClean="0"/>
            </a:br>
            <a:r>
              <a:rPr lang="en-US" sz="3100" i="1" dirty="0" smtClean="0"/>
              <a:t>The United States and the Soviet Union were allies during WWII, but their </a:t>
            </a:r>
            <a:r>
              <a:rPr lang="en-US" sz="3100" i="1" u="sng" dirty="0" smtClean="0"/>
              <a:t>different economic systems and interests created an intense rivalry</a:t>
            </a:r>
            <a:r>
              <a:rPr lang="en-US" sz="3100" i="1" dirty="0" smtClean="0"/>
              <a:t>.</a:t>
            </a:r>
            <a:br>
              <a:rPr lang="en-US" sz="3100" i="1" dirty="0" smtClean="0"/>
            </a:br>
            <a:r>
              <a:rPr lang="en-US" sz="3100" i="1" dirty="0" smtClean="0"/>
              <a:t/>
            </a:r>
            <a:br>
              <a:rPr lang="en-US" sz="3100" i="1" dirty="0" smtClean="0"/>
            </a:br>
            <a:r>
              <a:rPr lang="en-US" sz="3100" i="1" dirty="0" smtClean="0"/>
              <a:t>As World War II ended, these two new superpowers began to compete for power and influence in the world.</a:t>
            </a:r>
            <a:endParaRPr lang="en-US" sz="3100" i="1" dirty="0"/>
          </a:p>
        </p:txBody>
      </p:sp>
    </p:spTree>
    <p:extLst>
      <p:ext uri="{BB962C8B-B14F-4D97-AF65-F5344CB8AC3E}">
        <p14:creationId xmlns:p14="http://schemas.microsoft.com/office/powerpoint/2010/main" val="624270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Marshall Plan</a:t>
            </a:r>
            <a:br>
              <a:rPr lang="en-US" dirty="0" smtClean="0"/>
            </a:br>
            <a:r>
              <a:rPr lang="en-US" sz="2800" dirty="0" smtClean="0"/>
              <a:t>One of the first great victories resulting from the Containment policy.</a:t>
            </a:r>
            <a:endParaRPr lang="en-US" dirty="0"/>
          </a:p>
        </p:txBody>
      </p:sp>
      <p:sp>
        <p:nvSpPr>
          <p:cNvPr id="3" name="Content Placeholder 2"/>
          <p:cNvSpPr>
            <a:spLocks noGrp="1"/>
          </p:cNvSpPr>
          <p:nvPr>
            <p:ph idx="1"/>
          </p:nvPr>
        </p:nvSpPr>
        <p:spPr>
          <a:xfrm>
            <a:off x="838200" y="1579418"/>
            <a:ext cx="10515600" cy="4597545"/>
          </a:xfrm>
        </p:spPr>
        <p:txBody>
          <a:bodyPr>
            <a:normAutofit fontScale="92500" lnSpcReduction="10000"/>
          </a:bodyPr>
          <a:lstStyle/>
          <a:p>
            <a:r>
              <a:rPr lang="en-US" dirty="0" smtClean="0"/>
              <a:t>The goal of the Marshall Plan was to contain Soviet expansion by developing the economies of Western and Southern Europe. Much of Europe’s economy was destroyed by WWII. The U.S. worried that Europeans would turn to communism as a solution to their economic problems.</a:t>
            </a:r>
          </a:p>
          <a:p>
            <a:r>
              <a:rPr lang="en-US" dirty="0" smtClean="0"/>
              <a:t>Secretary of State George Marshall suggested that the U.S. offer more than $13 billion in aid to Europe to help it recover from the devastation of the war.</a:t>
            </a:r>
          </a:p>
          <a:p>
            <a:pPr marL="0" indent="0">
              <a:buNone/>
            </a:pPr>
            <a:r>
              <a:rPr lang="en-US" dirty="0" smtClean="0"/>
              <a:t>The hope was….. </a:t>
            </a:r>
            <a:r>
              <a:rPr lang="en-US" i="1" u="sng" dirty="0" smtClean="0"/>
              <a:t>Europe’s economies would be rebuilt by the U.S. and prevent the spread of Communism</a:t>
            </a:r>
            <a:r>
              <a:rPr lang="en-US" dirty="0" smtClean="0"/>
              <a:t>.</a:t>
            </a:r>
          </a:p>
          <a:p>
            <a:r>
              <a:rPr lang="en-US" dirty="0" smtClean="0"/>
              <a:t>Most countries in Southern and Western Europe participated in the program.</a:t>
            </a:r>
          </a:p>
          <a:p>
            <a:pPr marL="0" indent="0">
              <a:buNone/>
            </a:pPr>
            <a:endParaRPr lang="en-US" dirty="0" smtClean="0"/>
          </a:p>
        </p:txBody>
      </p:sp>
    </p:spTree>
    <p:extLst>
      <p:ext uri="{BB962C8B-B14F-4D97-AF65-F5344CB8AC3E}">
        <p14:creationId xmlns:p14="http://schemas.microsoft.com/office/powerpoint/2010/main" val="1098840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8927"/>
            <a:ext cx="10515600" cy="5408036"/>
          </a:xfrm>
        </p:spPr>
        <p:txBody>
          <a:bodyPr/>
          <a:lstStyle/>
          <a:p>
            <a:r>
              <a:rPr lang="en-US" dirty="0" smtClean="0"/>
              <a:t>From 1948-1951, the U.S. sent aid to Europe.</a:t>
            </a:r>
          </a:p>
          <a:p>
            <a:r>
              <a:rPr lang="en-US" dirty="0" smtClean="0"/>
              <a:t>Much of the aid was in the form of food, machines, and other American products.</a:t>
            </a:r>
          </a:p>
          <a:p>
            <a:r>
              <a:rPr lang="en-US" dirty="0" smtClean="0"/>
              <a:t>Both Containment and the Marshall Plan were effective in preventing the spread of communism in many parts of Europe.</a:t>
            </a:r>
          </a:p>
          <a:p>
            <a:r>
              <a:rPr lang="en-US" dirty="0" smtClean="0"/>
              <a:t>Containment offered military support to countries under communist threat.</a:t>
            </a:r>
          </a:p>
          <a:p>
            <a:r>
              <a:rPr lang="en-US" dirty="0" smtClean="0"/>
              <a:t>The Marshall Plan  helped Western and Southern Europe return to prewar prosperity.</a:t>
            </a:r>
            <a:endParaRPr lang="en-US" dirty="0"/>
          </a:p>
        </p:txBody>
      </p:sp>
    </p:spTree>
    <p:extLst>
      <p:ext uri="{BB962C8B-B14F-4D97-AF65-F5344CB8AC3E}">
        <p14:creationId xmlns:p14="http://schemas.microsoft.com/office/powerpoint/2010/main" val="715406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NATO vs. The Warsaw Pact</a:t>
            </a:r>
            <a:endParaRPr lang="en-US" dirty="0"/>
          </a:p>
        </p:txBody>
      </p:sp>
      <p:sp>
        <p:nvSpPr>
          <p:cNvPr id="5" name="Text Placeholder 4"/>
          <p:cNvSpPr>
            <a:spLocks noGrp="1"/>
          </p:cNvSpPr>
          <p:nvPr>
            <p:ph type="body" idx="1"/>
          </p:nvPr>
        </p:nvSpPr>
        <p:spPr>
          <a:xfrm>
            <a:off x="839788" y="1681163"/>
            <a:ext cx="5157787" cy="532101"/>
          </a:xfrm>
        </p:spPr>
        <p:txBody>
          <a:bodyPr>
            <a:normAutofit/>
          </a:bodyPr>
          <a:lstStyle/>
          <a:p>
            <a:pPr algn="ctr"/>
            <a:r>
              <a:rPr lang="en-US" sz="3200" dirty="0" smtClean="0"/>
              <a:t>NATO</a:t>
            </a:r>
            <a:endParaRPr lang="en-US" sz="3200" dirty="0"/>
          </a:p>
        </p:txBody>
      </p:sp>
      <p:sp>
        <p:nvSpPr>
          <p:cNvPr id="3" name="Content Placeholder 2"/>
          <p:cNvSpPr>
            <a:spLocks noGrp="1"/>
          </p:cNvSpPr>
          <p:nvPr>
            <p:ph sz="half" idx="2"/>
          </p:nvPr>
        </p:nvSpPr>
        <p:spPr>
          <a:xfrm>
            <a:off x="839788" y="2286000"/>
            <a:ext cx="5157787" cy="3903663"/>
          </a:xfrm>
        </p:spPr>
        <p:txBody>
          <a:bodyPr/>
          <a:lstStyle/>
          <a:p>
            <a:r>
              <a:rPr lang="en-US" dirty="0" smtClean="0"/>
              <a:t>Fear of Soviet aggression caused 12 Western nations to form a mutual defense pact in 1949.</a:t>
            </a:r>
          </a:p>
          <a:p>
            <a:r>
              <a:rPr lang="en-US" dirty="0" smtClean="0"/>
              <a:t>NATO – North Atlantic Treaty Organization.</a:t>
            </a:r>
          </a:p>
          <a:p>
            <a:r>
              <a:rPr lang="en-US" dirty="0" smtClean="0"/>
              <a:t>They stated that an attack on one member was an attack on all members.</a:t>
            </a:r>
            <a:endParaRPr lang="en-US" dirty="0"/>
          </a:p>
        </p:txBody>
      </p:sp>
      <p:sp>
        <p:nvSpPr>
          <p:cNvPr id="6" name="Text Placeholder 5"/>
          <p:cNvSpPr>
            <a:spLocks noGrp="1"/>
          </p:cNvSpPr>
          <p:nvPr>
            <p:ph type="body" sz="quarter" idx="3"/>
          </p:nvPr>
        </p:nvSpPr>
        <p:spPr>
          <a:xfrm>
            <a:off x="6172200" y="1681163"/>
            <a:ext cx="5183188" cy="532101"/>
          </a:xfrm>
        </p:spPr>
        <p:txBody>
          <a:bodyPr>
            <a:normAutofit/>
          </a:bodyPr>
          <a:lstStyle/>
          <a:p>
            <a:pPr algn="ctr"/>
            <a:r>
              <a:rPr lang="en-US" sz="3200" dirty="0" smtClean="0"/>
              <a:t>The Warsaw Pact</a:t>
            </a:r>
            <a:endParaRPr lang="en-US" sz="3200" dirty="0"/>
          </a:p>
        </p:txBody>
      </p:sp>
      <p:sp>
        <p:nvSpPr>
          <p:cNvPr id="7" name="Content Placeholder 6"/>
          <p:cNvSpPr>
            <a:spLocks noGrp="1"/>
          </p:cNvSpPr>
          <p:nvPr>
            <p:ph sz="quarter" idx="4"/>
          </p:nvPr>
        </p:nvSpPr>
        <p:spPr>
          <a:xfrm>
            <a:off x="6172200" y="2286000"/>
            <a:ext cx="5183188" cy="3903663"/>
          </a:xfrm>
        </p:spPr>
        <p:txBody>
          <a:bodyPr/>
          <a:lstStyle/>
          <a:p>
            <a:r>
              <a:rPr lang="en-US" dirty="0" smtClean="0"/>
              <a:t>In 1955, the Soviet Union and the Communist nations of Eastern Europe organized their own military alliance.</a:t>
            </a:r>
          </a:p>
          <a:p>
            <a:r>
              <a:rPr lang="en-US" dirty="0" smtClean="0"/>
              <a:t>The purpose of this pact was to protect eastern Europe from aggression by NATO countries.</a:t>
            </a:r>
            <a:endParaRPr lang="en-US" dirty="0"/>
          </a:p>
        </p:txBody>
      </p:sp>
    </p:spTree>
    <p:extLst>
      <p:ext uri="{BB962C8B-B14F-4D97-AF65-F5344CB8AC3E}">
        <p14:creationId xmlns:p14="http://schemas.microsoft.com/office/powerpoint/2010/main" val="758793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Yalta Conference</a:t>
            </a:r>
            <a:endParaRPr lang="en-US" dirty="0"/>
          </a:p>
        </p:txBody>
      </p:sp>
      <p:sp>
        <p:nvSpPr>
          <p:cNvPr id="3" name="Content Placeholder 2"/>
          <p:cNvSpPr>
            <a:spLocks noGrp="1"/>
          </p:cNvSpPr>
          <p:nvPr>
            <p:ph idx="1"/>
          </p:nvPr>
        </p:nvSpPr>
        <p:spPr/>
        <p:txBody>
          <a:bodyPr/>
          <a:lstStyle/>
          <a:p>
            <a:r>
              <a:rPr lang="en-US" u="sng" dirty="0" smtClean="0"/>
              <a:t>Before the end of WWII</a:t>
            </a:r>
            <a:r>
              <a:rPr lang="en-US" dirty="0" smtClean="0"/>
              <a:t>, the leaders of the </a:t>
            </a:r>
            <a:r>
              <a:rPr lang="en-US" u="sng" dirty="0" smtClean="0"/>
              <a:t>U.S., United Kingdom, and the Soviet Union</a:t>
            </a:r>
            <a:r>
              <a:rPr lang="en-US" dirty="0" smtClean="0"/>
              <a:t> met to </a:t>
            </a:r>
            <a:r>
              <a:rPr lang="en-US" u="sng" dirty="0" smtClean="0"/>
              <a:t>discuss peace terms for Germany</a:t>
            </a:r>
            <a:r>
              <a:rPr lang="en-US" dirty="0" smtClean="0"/>
              <a:t>.</a:t>
            </a:r>
          </a:p>
          <a:p>
            <a:r>
              <a:rPr lang="en-US" dirty="0" smtClean="0"/>
              <a:t>Stalin wanted Germany to remain weak and divided. He also wanted </a:t>
            </a:r>
            <a:r>
              <a:rPr lang="en-US" u="sng" dirty="0" smtClean="0"/>
              <a:t>to retain control of Eastern European countries which would serve as a buffer to protect the Soviet Union from invasion by Western powers</a:t>
            </a:r>
            <a:r>
              <a:rPr lang="en-US" dirty="0" smtClean="0"/>
              <a:t>.</a:t>
            </a:r>
          </a:p>
          <a:p>
            <a:r>
              <a:rPr lang="en-US" dirty="0" smtClean="0"/>
              <a:t>President Roosevelt and Prime Minister Churchill wanted free elections in the Eastern European countries to </a:t>
            </a:r>
            <a:r>
              <a:rPr lang="en-US" u="sng" dirty="0" smtClean="0"/>
              <a:t>establish democratic governments there</a:t>
            </a:r>
            <a:r>
              <a:rPr lang="en-US" dirty="0" smtClean="0"/>
              <a:t>.</a:t>
            </a:r>
            <a:endParaRPr lang="en-US" dirty="0"/>
          </a:p>
        </p:txBody>
      </p:sp>
    </p:spTree>
    <p:extLst>
      <p:ext uri="{BB962C8B-B14F-4D97-AF65-F5344CB8AC3E}">
        <p14:creationId xmlns:p14="http://schemas.microsoft.com/office/powerpoint/2010/main" val="388836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Decisions at Yalta…</a:t>
            </a:r>
            <a:endParaRPr lang="en-US" dirty="0"/>
          </a:p>
        </p:txBody>
      </p:sp>
      <p:sp>
        <p:nvSpPr>
          <p:cNvPr id="3" name="Content Placeholder 2"/>
          <p:cNvSpPr>
            <a:spLocks noGrp="1"/>
          </p:cNvSpPr>
          <p:nvPr>
            <p:ph idx="1"/>
          </p:nvPr>
        </p:nvSpPr>
        <p:spPr/>
        <p:txBody>
          <a:bodyPr/>
          <a:lstStyle/>
          <a:p>
            <a:r>
              <a:rPr lang="en-US" dirty="0" smtClean="0"/>
              <a:t>The Big Three decided </a:t>
            </a:r>
            <a:r>
              <a:rPr lang="en-US" u="sng" dirty="0" smtClean="0"/>
              <a:t>to dismantle Germany’s military industry, prosecute war criminals and provide economic aid to the German people</a:t>
            </a:r>
            <a:r>
              <a:rPr lang="en-US" dirty="0" smtClean="0"/>
              <a:t>.</a:t>
            </a:r>
          </a:p>
          <a:p>
            <a:r>
              <a:rPr lang="en-US" dirty="0" smtClean="0"/>
              <a:t>They also decided to divide Germany into </a:t>
            </a:r>
            <a:r>
              <a:rPr lang="en-US" u="sng" dirty="0" smtClean="0"/>
              <a:t>4 occupation zones </a:t>
            </a:r>
            <a:r>
              <a:rPr lang="en-US" dirty="0" smtClean="0"/>
              <a:t>controlled by the U.S., Great Britain, France, and the </a:t>
            </a:r>
            <a:r>
              <a:rPr lang="en-US" u="sng" dirty="0" smtClean="0"/>
              <a:t>Soviet Union</a:t>
            </a:r>
            <a:r>
              <a:rPr lang="en-US" dirty="0" smtClean="0"/>
              <a:t>.</a:t>
            </a:r>
          </a:p>
          <a:p>
            <a:r>
              <a:rPr lang="en-US" dirty="0" smtClean="0"/>
              <a:t>The Soviets pledged to allow free elections in all formerly Nazi-controlled countries.</a:t>
            </a:r>
            <a:endParaRPr lang="en-US" dirty="0"/>
          </a:p>
        </p:txBody>
      </p:sp>
    </p:spTree>
    <p:extLst>
      <p:ext uri="{BB962C8B-B14F-4D97-AF65-F5344CB8AC3E}">
        <p14:creationId xmlns:p14="http://schemas.microsoft.com/office/powerpoint/2010/main" val="333378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3739"/>
          </a:xfrm>
        </p:spPr>
        <p:txBody>
          <a:bodyPr>
            <a:normAutofit/>
          </a:bodyPr>
          <a:lstStyle/>
          <a:p>
            <a:pPr algn="ctr"/>
            <a:r>
              <a:rPr lang="en-US" sz="4000" dirty="0" smtClean="0"/>
              <a:t>Potsdam Conference</a:t>
            </a:r>
            <a:endParaRPr lang="en-US" sz="4000" dirty="0"/>
          </a:p>
        </p:txBody>
      </p:sp>
      <p:sp>
        <p:nvSpPr>
          <p:cNvPr id="3" name="Content Placeholder 2"/>
          <p:cNvSpPr>
            <a:spLocks noGrp="1"/>
          </p:cNvSpPr>
          <p:nvPr>
            <p:ph idx="1"/>
          </p:nvPr>
        </p:nvSpPr>
        <p:spPr>
          <a:xfrm>
            <a:off x="838200" y="1298864"/>
            <a:ext cx="10515600" cy="4878099"/>
          </a:xfrm>
        </p:spPr>
        <p:txBody>
          <a:bodyPr>
            <a:normAutofit fontScale="77500" lnSpcReduction="20000"/>
          </a:bodyPr>
          <a:lstStyle/>
          <a:p>
            <a:r>
              <a:rPr lang="en-US" dirty="0" smtClean="0"/>
              <a:t>By the time of this conference, Truman had replaced Roosevelt and the war had ended.</a:t>
            </a:r>
          </a:p>
          <a:p>
            <a:r>
              <a:rPr lang="en-US" dirty="0" smtClean="0"/>
              <a:t>The Big Three met again to discuss postwar peace.</a:t>
            </a:r>
          </a:p>
          <a:p>
            <a:r>
              <a:rPr lang="en-US" dirty="0" smtClean="0"/>
              <a:t>However, </a:t>
            </a:r>
            <a:r>
              <a:rPr lang="en-US" u="sng" dirty="0" smtClean="0"/>
              <a:t>each leader came to the conference with personal goals instead of working for the good of the group</a:t>
            </a:r>
            <a:r>
              <a:rPr lang="en-US" dirty="0" smtClean="0"/>
              <a:t>.</a:t>
            </a:r>
          </a:p>
          <a:p>
            <a:r>
              <a:rPr lang="en-US" dirty="0" smtClean="0"/>
              <a:t>At the end of the conference, both Churchill and Truman were </a:t>
            </a:r>
            <a:r>
              <a:rPr lang="en-US" u="sng" dirty="0" smtClean="0"/>
              <a:t>suspicious </a:t>
            </a:r>
            <a:r>
              <a:rPr lang="en-US" dirty="0" smtClean="0"/>
              <a:t>of Stalin’s motives.</a:t>
            </a:r>
          </a:p>
          <a:p>
            <a:r>
              <a:rPr lang="en-US" dirty="0" smtClean="0"/>
              <a:t>Stalin did not honor his promise to allow free elections in Eastern Europe. Instead </a:t>
            </a:r>
            <a:r>
              <a:rPr lang="en-US" u="sng" dirty="0" smtClean="0"/>
              <a:t>he invaded and established Communist governments in Poland, Czechoslovakia, Hungary, Romania, and Bulgaria</a:t>
            </a:r>
            <a:r>
              <a:rPr lang="en-US" dirty="0" smtClean="0"/>
              <a:t>.</a:t>
            </a:r>
          </a:p>
          <a:p>
            <a:r>
              <a:rPr lang="en-US" dirty="0" smtClean="0"/>
              <a:t>These countries became ‘Satellite’ states. (</a:t>
            </a:r>
            <a:r>
              <a:rPr lang="en-US" i="1" u="sng" dirty="0" smtClean="0"/>
              <a:t>officially independent, but  under political control of an outside government</a:t>
            </a:r>
            <a:r>
              <a:rPr lang="en-US" dirty="0" smtClean="0"/>
              <a:t>.)</a:t>
            </a:r>
          </a:p>
          <a:p>
            <a:r>
              <a:rPr lang="en-US" dirty="0" smtClean="0"/>
              <a:t>The Soviet Union’s goal of  </a:t>
            </a:r>
            <a:r>
              <a:rPr lang="en-US" u="sng" dirty="0" smtClean="0"/>
              <a:t>gaining allies and spreading communism </a:t>
            </a:r>
            <a:r>
              <a:rPr lang="en-US" dirty="0" smtClean="0"/>
              <a:t>were threats to the goal of the United states – </a:t>
            </a:r>
            <a:r>
              <a:rPr lang="en-US" i="1" u="sng" dirty="0" smtClean="0"/>
              <a:t>spread democracy and capitalism</a:t>
            </a:r>
            <a:r>
              <a:rPr lang="en-US" dirty="0" smtClean="0"/>
              <a:t>.</a:t>
            </a:r>
          </a:p>
          <a:p>
            <a:r>
              <a:rPr lang="en-US" dirty="0" smtClean="0"/>
              <a:t>The Soviet Union and the United States became engaged in another war called the Cold War.</a:t>
            </a:r>
            <a:endParaRPr lang="en-US" dirty="0"/>
          </a:p>
        </p:txBody>
      </p:sp>
    </p:spTree>
    <p:extLst>
      <p:ext uri="{BB962C8B-B14F-4D97-AF65-F5344CB8AC3E}">
        <p14:creationId xmlns:p14="http://schemas.microsoft.com/office/powerpoint/2010/main" val="2528463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819439"/>
          </a:xfrm>
        </p:spPr>
        <p:txBody>
          <a:bodyPr/>
          <a:lstStyle/>
          <a:p>
            <a:pPr algn="ctr"/>
            <a:r>
              <a:rPr lang="en-US" dirty="0" smtClean="0"/>
              <a:t>The Cold War</a:t>
            </a:r>
            <a:endParaRPr lang="en-US" dirty="0"/>
          </a:p>
        </p:txBody>
      </p:sp>
      <p:sp>
        <p:nvSpPr>
          <p:cNvPr id="4" name="Text Placeholder 3"/>
          <p:cNvSpPr>
            <a:spLocks noGrp="1"/>
          </p:cNvSpPr>
          <p:nvPr>
            <p:ph type="body" idx="1"/>
          </p:nvPr>
        </p:nvSpPr>
        <p:spPr>
          <a:xfrm>
            <a:off x="580015" y="1184564"/>
            <a:ext cx="5157787" cy="823912"/>
          </a:xfrm>
        </p:spPr>
        <p:txBody>
          <a:bodyPr/>
          <a:lstStyle/>
          <a:p>
            <a:r>
              <a:rPr lang="en-US" dirty="0" smtClean="0"/>
              <a:t>The Rivalry</a:t>
            </a:r>
            <a:endParaRPr lang="en-US" dirty="0"/>
          </a:p>
        </p:txBody>
      </p:sp>
      <p:sp>
        <p:nvSpPr>
          <p:cNvPr id="3" name="Content Placeholder 2"/>
          <p:cNvSpPr>
            <a:spLocks noGrp="1"/>
          </p:cNvSpPr>
          <p:nvPr>
            <p:ph sz="half" idx="2"/>
          </p:nvPr>
        </p:nvSpPr>
        <p:spPr>
          <a:xfrm>
            <a:off x="839788" y="2171700"/>
            <a:ext cx="5157787" cy="4017963"/>
          </a:xfrm>
        </p:spPr>
        <p:txBody>
          <a:bodyPr/>
          <a:lstStyle/>
          <a:p>
            <a:r>
              <a:rPr lang="en-US" dirty="0" smtClean="0"/>
              <a:t>Both superpowers competed to expand their influence throughout the rest of the world.</a:t>
            </a:r>
          </a:p>
          <a:p>
            <a:r>
              <a:rPr lang="en-US" dirty="0" smtClean="0"/>
              <a:t>It was called a “cold” war </a:t>
            </a:r>
            <a:r>
              <a:rPr lang="en-US" u="sng" dirty="0" smtClean="0"/>
              <a:t>because the two countries did not fight each other on a battlefield or attack each other with nuclear weapons</a:t>
            </a:r>
            <a:r>
              <a:rPr lang="en-US" dirty="0" smtClean="0"/>
              <a:t>.</a:t>
            </a:r>
            <a:endParaRPr lang="en-US" dirty="0"/>
          </a:p>
        </p:txBody>
      </p:sp>
      <p:sp>
        <p:nvSpPr>
          <p:cNvPr id="5" name="Text Placeholder 4"/>
          <p:cNvSpPr>
            <a:spLocks noGrp="1"/>
          </p:cNvSpPr>
          <p:nvPr>
            <p:ph type="body" sz="quarter" idx="3"/>
          </p:nvPr>
        </p:nvSpPr>
        <p:spPr>
          <a:xfrm>
            <a:off x="6276109" y="1184564"/>
            <a:ext cx="5183188" cy="823912"/>
          </a:xfrm>
        </p:spPr>
        <p:txBody>
          <a:bodyPr/>
          <a:lstStyle/>
          <a:p>
            <a:r>
              <a:rPr lang="en-US" dirty="0" smtClean="0"/>
              <a:t>How they ‘fought’…..</a:t>
            </a:r>
            <a:endParaRPr lang="en-US" dirty="0"/>
          </a:p>
        </p:txBody>
      </p:sp>
      <p:sp>
        <p:nvSpPr>
          <p:cNvPr id="6" name="Content Placeholder 5"/>
          <p:cNvSpPr>
            <a:spLocks noGrp="1"/>
          </p:cNvSpPr>
          <p:nvPr>
            <p:ph sz="quarter" idx="4"/>
          </p:nvPr>
        </p:nvSpPr>
        <p:spPr>
          <a:xfrm>
            <a:off x="6172200" y="2171700"/>
            <a:ext cx="5183188" cy="4017963"/>
          </a:xfrm>
        </p:spPr>
        <p:txBody>
          <a:bodyPr>
            <a:normAutofit fontScale="92500" lnSpcReduction="10000"/>
          </a:bodyPr>
          <a:lstStyle/>
          <a:p>
            <a:r>
              <a:rPr lang="en-US" dirty="0" smtClean="0"/>
              <a:t>Both countries spied on each other.</a:t>
            </a:r>
          </a:p>
          <a:p>
            <a:r>
              <a:rPr lang="en-US" dirty="0" smtClean="0"/>
              <a:t>They spent massive amounts of money to build up their militaries.</a:t>
            </a:r>
          </a:p>
          <a:p>
            <a:r>
              <a:rPr lang="en-US" dirty="0" smtClean="0"/>
              <a:t>Competed economically.</a:t>
            </a:r>
          </a:p>
          <a:p>
            <a:r>
              <a:rPr lang="en-US" dirty="0" smtClean="0"/>
              <a:t>Stirred up wars and revolutions in other countries that were friendly to their rival.</a:t>
            </a:r>
          </a:p>
          <a:p>
            <a:r>
              <a:rPr lang="en-US" dirty="0" smtClean="0"/>
              <a:t>Used propaganda and disinformation to influence public opinion about each other.</a:t>
            </a:r>
            <a:endParaRPr lang="en-US" dirty="0"/>
          </a:p>
        </p:txBody>
      </p:sp>
      <p:sp>
        <p:nvSpPr>
          <p:cNvPr id="7" name="TextBox 6"/>
          <p:cNvSpPr txBox="1"/>
          <p:nvPr/>
        </p:nvSpPr>
        <p:spPr>
          <a:xfrm>
            <a:off x="2119745" y="6189663"/>
            <a:ext cx="6712528" cy="646331"/>
          </a:xfrm>
          <a:prstGeom prst="rect">
            <a:avLst/>
          </a:prstGeom>
          <a:noFill/>
        </p:spPr>
        <p:txBody>
          <a:bodyPr wrap="square" rtlCol="0">
            <a:spAutoFit/>
          </a:bodyPr>
          <a:lstStyle/>
          <a:p>
            <a:r>
              <a:rPr lang="en-US" dirty="0" smtClean="0"/>
              <a:t>The Cold War era was one of constant anxiety. Nobody knew where or when the Cold War might suddenly become “hot”.</a:t>
            </a:r>
            <a:endParaRPr lang="en-US" dirty="0"/>
          </a:p>
        </p:txBody>
      </p:sp>
    </p:spTree>
    <p:extLst>
      <p:ext uri="{BB962C8B-B14F-4D97-AF65-F5344CB8AC3E}">
        <p14:creationId xmlns:p14="http://schemas.microsoft.com/office/powerpoint/2010/main" val="90954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Containment</a:t>
            </a:r>
            <a:br>
              <a:rPr lang="en-US" dirty="0" smtClean="0"/>
            </a:br>
            <a:r>
              <a:rPr lang="en-US" sz="2800" dirty="0" smtClean="0"/>
              <a:t>What policies did the United States adopt in response to the communist threat?</a:t>
            </a:r>
            <a:endParaRPr lang="en-US" dirty="0"/>
          </a:p>
        </p:txBody>
      </p:sp>
      <p:sp>
        <p:nvSpPr>
          <p:cNvPr id="7" name="Content Placeholder 6"/>
          <p:cNvSpPr>
            <a:spLocks noGrp="1"/>
          </p:cNvSpPr>
          <p:nvPr>
            <p:ph idx="1"/>
          </p:nvPr>
        </p:nvSpPr>
        <p:spPr>
          <a:xfrm>
            <a:off x="838200" y="1825625"/>
            <a:ext cx="10515600" cy="3660775"/>
          </a:xfrm>
        </p:spPr>
        <p:txBody>
          <a:bodyPr/>
          <a:lstStyle/>
          <a:p>
            <a:r>
              <a:rPr lang="en-US" dirty="0" smtClean="0"/>
              <a:t>The U.S. operated on the theory that </a:t>
            </a:r>
            <a:r>
              <a:rPr lang="en-US" u="sng" dirty="0" smtClean="0"/>
              <a:t>if one country became communist, this could influence its neighbors to become communist</a:t>
            </a:r>
            <a:r>
              <a:rPr lang="en-US" dirty="0" smtClean="0"/>
              <a:t>.</a:t>
            </a:r>
          </a:p>
          <a:p>
            <a:r>
              <a:rPr lang="en-US" dirty="0" smtClean="0"/>
              <a:t>This was called the </a:t>
            </a:r>
            <a:r>
              <a:rPr lang="en-US" b="1" u="sng" dirty="0" smtClean="0"/>
              <a:t>Domino Theory </a:t>
            </a:r>
            <a:r>
              <a:rPr lang="en-US" dirty="0" smtClean="0"/>
              <a:t>because it pictured a series of countries “falling” to communism one by one – as if they were in a line of dominos.</a:t>
            </a:r>
          </a:p>
          <a:p>
            <a:r>
              <a:rPr lang="en-US" dirty="0" smtClean="0"/>
              <a:t>The Domino Theory suggested that the world was in danger of being overrun by </a:t>
            </a:r>
            <a:r>
              <a:rPr lang="en-US" u="sng" dirty="0" smtClean="0"/>
              <a:t>communism</a:t>
            </a:r>
            <a:r>
              <a:rPr lang="en-US" dirty="0" smtClean="0"/>
              <a:t>.</a:t>
            </a:r>
          </a:p>
          <a:p>
            <a:r>
              <a:rPr lang="en-US" dirty="0" smtClean="0"/>
              <a:t>The response to this threat by the U.S. was the policy of Containment.</a:t>
            </a:r>
            <a:endParaRPr lang="en-US" dirty="0"/>
          </a:p>
        </p:txBody>
      </p:sp>
      <p:sp>
        <p:nvSpPr>
          <p:cNvPr id="8" name="TextBox 7"/>
          <p:cNvSpPr txBox="1"/>
          <p:nvPr/>
        </p:nvSpPr>
        <p:spPr>
          <a:xfrm>
            <a:off x="2391641" y="5621337"/>
            <a:ext cx="7408718" cy="646331"/>
          </a:xfrm>
          <a:prstGeom prst="rect">
            <a:avLst/>
          </a:prstGeom>
          <a:noFill/>
        </p:spPr>
        <p:txBody>
          <a:bodyPr wrap="square" rtlCol="0">
            <a:spAutoFit/>
          </a:bodyPr>
          <a:lstStyle/>
          <a:p>
            <a:r>
              <a:rPr lang="en-US" dirty="0" smtClean="0"/>
              <a:t>The idea of Containment was to not challenge communism where it already existed, but to </a:t>
            </a:r>
            <a:r>
              <a:rPr lang="en-US" b="1" i="1" dirty="0" smtClean="0"/>
              <a:t>prevent its spread (contain it) </a:t>
            </a:r>
            <a:r>
              <a:rPr lang="en-US" dirty="0" smtClean="0"/>
              <a:t>to other countries.</a:t>
            </a:r>
            <a:endParaRPr lang="en-US" dirty="0"/>
          </a:p>
        </p:txBody>
      </p:sp>
    </p:spTree>
    <p:extLst>
      <p:ext uri="{BB962C8B-B14F-4D97-AF65-F5344CB8AC3E}">
        <p14:creationId xmlns:p14="http://schemas.microsoft.com/office/powerpoint/2010/main" val="2348198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Truman Doctrine</a:t>
            </a:r>
            <a:endParaRPr lang="en-US" dirty="0"/>
          </a:p>
        </p:txBody>
      </p:sp>
      <p:sp>
        <p:nvSpPr>
          <p:cNvPr id="3" name="Content Placeholder 2"/>
          <p:cNvSpPr>
            <a:spLocks noGrp="1"/>
          </p:cNvSpPr>
          <p:nvPr>
            <p:ph idx="1"/>
          </p:nvPr>
        </p:nvSpPr>
        <p:spPr/>
        <p:txBody>
          <a:bodyPr/>
          <a:lstStyle/>
          <a:p>
            <a:r>
              <a:rPr lang="en-US" dirty="0" smtClean="0"/>
              <a:t>In 1947, President Truman </a:t>
            </a:r>
            <a:r>
              <a:rPr lang="en-US" u="sng" dirty="0" smtClean="0"/>
              <a:t>announced that the United States would send economic and military aid wherever it was needed to stop the spread of totalitarian governments</a:t>
            </a:r>
            <a:r>
              <a:rPr lang="en-US" dirty="0" smtClean="0"/>
              <a:t>.</a:t>
            </a:r>
          </a:p>
          <a:p>
            <a:r>
              <a:rPr lang="en-US" dirty="0" smtClean="0"/>
              <a:t>The U.S. would also support </a:t>
            </a:r>
            <a:r>
              <a:rPr lang="en-US" u="sng" dirty="0" smtClean="0"/>
              <a:t>anti-communist</a:t>
            </a:r>
            <a:r>
              <a:rPr lang="en-US" dirty="0" smtClean="0"/>
              <a:t> revolts or </a:t>
            </a:r>
            <a:r>
              <a:rPr lang="en-US" u="sng" dirty="0" smtClean="0"/>
              <a:t>rebellions</a:t>
            </a:r>
            <a:r>
              <a:rPr lang="en-US" dirty="0" smtClean="0"/>
              <a:t> against existing communist governments.</a:t>
            </a:r>
          </a:p>
          <a:p>
            <a:r>
              <a:rPr lang="en-US" dirty="0" smtClean="0"/>
              <a:t>Under this doctrine, the United States adopted an aggressive diplomatic mission all around the world.</a:t>
            </a:r>
            <a:endParaRPr lang="en-US" dirty="0"/>
          </a:p>
        </p:txBody>
      </p:sp>
    </p:spTree>
    <p:extLst>
      <p:ext uri="{BB962C8B-B14F-4D97-AF65-F5344CB8AC3E}">
        <p14:creationId xmlns:p14="http://schemas.microsoft.com/office/powerpoint/2010/main" val="263958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Truman Doctrine in action….</a:t>
            </a:r>
            <a:endParaRPr lang="en-US" dirty="0"/>
          </a:p>
        </p:txBody>
      </p:sp>
      <p:sp>
        <p:nvSpPr>
          <p:cNvPr id="3" name="Content Placeholder 2"/>
          <p:cNvSpPr>
            <a:spLocks noGrp="1"/>
          </p:cNvSpPr>
          <p:nvPr>
            <p:ph idx="1"/>
          </p:nvPr>
        </p:nvSpPr>
        <p:spPr/>
        <p:txBody>
          <a:bodyPr/>
          <a:lstStyle/>
          <a:p>
            <a:r>
              <a:rPr lang="en-US" dirty="0" smtClean="0"/>
              <a:t>The Truman Doctrine was </a:t>
            </a:r>
            <a:r>
              <a:rPr lang="en-US" u="sng" dirty="0" smtClean="0"/>
              <a:t>developed in response to communist threats in Turkey and Greece</a:t>
            </a:r>
            <a:r>
              <a:rPr lang="en-US" dirty="0" smtClean="0"/>
              <a:t>.</a:t>
            </a:r>
          </a:p>
          <a:p>
            <a:r>
              <a:rPr lang="en-US" dirty="0" smtClean="0"/>
              <a:t>A communist rebel army was in control on Northern Greece.</a:t>
            </a:r>
          </a:p>
          <a:p>
            <a:r>
              <a:rPr lang="en-US" dirty="0" smtClean="0"/>
              <a:t>In Turkey, the Soviets threatened to invade the country.</a:t>
            </a:r>
          </a:p>
          <a:p>
            <a:r>
              <a:rPr lang="en-US" dirty="0" smtClean="0"/>
              <a:t>The U.S. feared that if these revolutions were successful, Greece and Turkey would fall under Soviet control.</a:t>
            </a:r>
          </a:p>
          <a:p>
            <a:r>
              <a:rPr lang="en-US" dirty="0" smtClean="0"/>
              <a:t>The U.S. congress voted to give $400 million to support Greece and Turkey. </a:t>
            </a:r>
          </a:p>
          <a:p>
            <a:r>
              <a:rPr lang="en-US" dirty="0" smtClean="0"/>
              <a:t>By 1949, the communists were defeated in both countries.</a:t>
            </a:r>
            <a:endParaRPr lang="en-US" dirty="0"/>
          </a:p>
        </p:txBody>
      </p:sp>
    </p:spTree>
    <p:extLst>
      <p:ext uri="{BB962C8B-B14F-4D97-AF65-F5344CB8AC3E}">
        <p14:creationId xmlns:p14="http://schemas.microsoft.com/office/powerpoint/2010/main" val="145421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Berlin Crisis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After the war, East Germany was controlled by the Soviets and West Germany by the Allies.</a:t>
            </a:r>
          </a:p>
          <a:p>
            <a:r>
              <a:rPr lang="en-US" dirty="0" smtClean="0"/>
              <a:t>The capital of Berlin (located in East Germany) was split into east and west also with the eastern part of the city under Soviet control and the West under allied control.</a:t>
            </a:r>
          </a:p>
          <a:p>
            <a:r>
              <a:rPr lang="en-US" dirty="0" smtClean="0"/>
              <a:t>In an effort to force the Allies out of Berlin, the Soviets shut down all the highways and railroad lines to West Berlin from West Germany.</a:t>
            </a:r>
          </a:p>
          <a:p>
            <a:r>
              <a:rPr lang="en-US" dirty="0" smtClean="0"/>
              <a:t>The city was blockaded and could not receive supplies by land.</a:t>
            </a:r>
          </a:p>
          <a:p>
            <a:r>
              <a:rPr lang="en-US" dirty="0" smtClean="0"/>
              <a:t>Berlin Airlift – Instead of chancing another war by bringing in troops, the allies decided to airlift supplies to west Berlin.</a:t>
            </a:r>
          </a:p>
          <a:p>
            <a:r>
              <a:rPr lang="en-US" dirty="0" smtClean="0"/>
              <a:t>The Berlin Airlift kept the city from starving by bringing in tons of food, clothing, and fuel every day.</a:t>
            </a:r>
          </a:p>
          <a:p>
            <a:r>
              <a:rPr lang="en-US" dirty="0" smtClean="0"/>
              <a:t>After 321 days, the Soviets ended the blockade and reopened land routes.</a:t>
            </a:r>
          </a:p>
          <a:p>
            <a:endParaRPr lang="en-US" dirty="0"/>
          </a:p>
          <a:p>
            <a:pPr marL="0" indent="0">
              <a:buNone/>
            </a:pPr>
            <a:endParaRPr lang="en-US" dirty="0"/>
          </a:p>
        </p:txBody>
      </p:sp>
    </p:spTree>
    <p:extLst>
      <p:ext uri="{BB962C8B-B14F-4D97-AF65-F5344CB8AC3E}">
        <p14:creationId xmlns:p14="http://schemas.microsoft.com/office/powerpoint/2010/main" val="24203740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1132</Words>
  <Application>Microsoft Office PowerPoint</Application>
  <PresentationFormat>Widescreen</PresentationFormat>
  <Paragraphs>72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Beginnings of the Cold War  The United States and the Soviet Union were allies during WWII, but their different economic systems and interests created an intense rivalry.  As World War II ended, these two new superpowers began to compete for power and influence in the world.</vt:lpstr>
      <vt:lpstr>Yalta Conference</vt:lpstr>
      <vt:lpstr>Decisions at Yalta…</vt:lpstr>
      <vt:lpstr>Potsdam Conference</vt:lpstr>
      <vt:lpstr>The Cold War</vt:lpstr>
      <vt:lpstr>Containment What policies did the United States adopt in response to the communist threat?</vt:lpstr>
      <vt:lpstr>The Truman Doctrine</vt:lpstr>
      <vt:lpstr>Truman Doctrine in action….</vt:lpstr>
      <vt:lpstr>The Berlin Crisis</vt:lpstr>
      <vt:lpstr>The Marshall Plan One of the first great victories resulting from the Containment policy.</vt:lpstr>
      <vt:lpstr>PowerPoint Presentation</vt:lpstr>
      <vt:lpstr>NATO vs. The Warsaw Pact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Beginnings of the Cold War  The United States and the Soviet Union were allies during WWII, but their different economic systems and interests created an intense rivalry.  As World War II ended, these two new superpowers began to compete for power and influence in the world.</dc:title>
  <dc:creator>Microsoft account</dc:creator>
  <cp:lastModifiedBy>Kristen Davies</cp:lastModifiedBy>
  <cp:revision>20</cp:revision>
  <cp:lastPrinted>2016-06-16T19:53:13Z</cp:lastPrinted>
  <dcterms:created xsi:type="dcterms:W3CDTF">2016-06-15T20:47:08Z</dcterms:created>
  <dcterms:modified xsi:type="dcterms:W3CDTF">2016-06-16T19:53:41Z</dcterms:modified>
</cp:coreProperties>
</file>