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88" r:id="rId5"/>
    <p:sldId id="282" r:id="rId6"/>
    <p:sldId id="283" r:id="rId7"/>
    <p:sldId id="284" r:id="rId8"/>
    <p:sldId id="266" r:id="rId9"/>
    <p:sldId id="267" r:id="rId10"/>
    <p:sldId id="268" r:id="rId11"/>
    <p:sldId id="270" r:id="rId12"/>
    <p:sldId id="280" r:id="rId13"/>
    <p:sldId id="286" r:id="rId14"/>
    <p:sldId id="287" r:id="rId15"/>
    <p:sldId id="272" r:id="rId16"/>
    <p:sldId id="273" r:id="rId17"/>
    <p:sldId id="274" r:id="rId18"/>
    <p:sldId id="260" r:id="rId19"/>
    <p:sldId id="259" r:id="rId20"/>
    <p:sldId id="261" r:id="rId21"/>
    <p:sldId id="262" r:id="rId22"/>
    <p:sldId id="263" r:id="rId23"/>
    <p:sldId id="264" r:id="rId24"/>
    <p:sldId id="279" r:id="rId25"/>
    <p:sldId id="275" r:id="rId26"/>
    <p:sldId id="276" r:id="rId27"/>
    <p:sldId id="277" r:id="rId28"/>
    <p:sldId id="278"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9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BECCD0FE-894A-43C7-891C-C42BD90969CC}" type="datetimeFigureOut">
              <a:rPr lang="en-US" smtClean="0"/>
              <a:pPr/>
              <a:t>8/29/2018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901A8D41-D292-4BFF-A3A6-79FDFF7D4F06}" type="slidenum">
              <a:rPr lang="en-US" smtClean="0"/>
              <a:pPr/>
              <a:t>‹#›</a:t>
            </a:fld>
            <a:endParaRPr lang="en-US"/>
          </a:p>
        </p:txBody>
      </p:sp>
    </p:spTree>
    <p:extLst>
      <p:ext uri="{BB962C8B-B14F-4D97-AF65-F5344CB8AC3E}">
        <p14:creationId xmlns:p14="http://schemas.microsoft.com/office/powerpoint/2010/main" val="120503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63BB5D0D-3235-4459-B18C-1FABCAE26A52}" type="datetimeFigureOut">
              <a:rPr lang="en-US" smtClean="0"/>
              <a:pPr/>
              <a:t>8/29/2018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D94725B3-98BF-42FF-BDC2-BAD7D6CC53D2}" type="slidenum">
              <a:rPr lang="en-US" smtClean="0"/>
              <a:pPr/>
              <a:t>‹#›</a:t>
            </a:fld>
            <a:endParaRPr lang="en-US"/>
          </a:p>
        </p:txBody>
      </p:sp>
    </p:spTree>
    <p:extLst>
      <p:ext uri="{BB962C8B-B14F-4D97-AF65-F5344CB8AC3E}">
        <p14:creationId xmlns:p14="http://schemas.microsoft.com/office/powerpoint/2010/main" val="53723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387D8-B21F-4A5E-B05C-D743BB866927}" type="slidenum">
              <a:rPr lang="en-US" smtClean="0"/>
              <a:pPr/>
              <a:t>9</a:t>
            </a:fld>
            <a:endParaRPr lang="en-US" dirty="0"/>
          </a:p>
        </p:txBody>
      </p:sp>
    </p:spTree>
    <p:extLst>
      <p:ext uri="{BB962C8B-B14F-4D97-AF65-F5344CB8AC3E}">
        <p14:creationId xmlns:p14="http://schemas.microsoft.com/office/powerpoint/2010/main" val="144383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4725B3-98BF-42FF-BDC2-BAD7D6CC53D2}" type="slidenum">
              <a:rPr lang="en-US" smtClean="0"/>
              <a:pPr/>
              <a:t>13</a:t>
            </a:fld>
            <a:endParaRPr lang="en-US"/>
          </a:p>
        </p:txBody>
      </p:sp>
    </p:spTree>
    <p:extLst>
      <p:ext uri="{BB962C8B-B14F-4D97-AF65-F5344CB8AC3E}">
        <p14:creationId xmlns:p14="http://schemas.microsoft.com/office/powerpoint/2010/main" val="87284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FFCB66-7979-4784-844D-8F331AFA512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FCB66-7979-4784-844D-8F331AFA512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FCB66-7979-4784-844D-8F331AFA512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FCB66-7979-4784-844D-8F331AFA512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FCB66-7979-4784-844D-8F331AFA512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FCB66-7979-4784-844D-8F331AFA5125}"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FCB66-7979-4784-844D-8F331AFA5125}"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FCB66-7979-4784-844D-8F331AFA5125}"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FCB66-7979-4784-844D-8F331AFA5125}"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FCB66-7979-4784-844D-8F331AFA5125}"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FCB66-7979-4784-844D-8F331AFA5125}"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9A208-2D83-4AE3-B0EF-A58E177CC1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FCB66-7979-4784-844D-8F331AFA5125}" type="datetimeFigureOut">
              <a:rPr lang="en-US" smtClean="0"/>
              <a:pPr/>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9A208-2D83-4AE3-B0EF-A58E177CC1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rainpop.com/socialstudies/famoushistoricalfigures/christophercolumb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brainpop.com/socialstudies/worldhistory/conquistador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brainpop.com/socialstudies/worldhistory/columbianexchang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Exploration</a:t>
            </a:r>
          </a:p>
        </p:txBody>
      </p:sp>
      <p:sp>
        <p:nvSpPr>
          <p:cNvPr id="3" name="Subtitle 2"/>
          <p:cNvSpPr>
            <a:spLocks noGrp="1"/>
          </p:cNvSpPr>
          <p:nvPr>
            <p:ph sz="half" idx="1"/>
          </p:nvPr>
        </p:nvSpPr>
        <p:spPr/>
        <p:txBody>
          <a:bodyPr/>
          <a:lstStyle/>
          <a:p>
            <a:r>
              <a:rPr lang="en-US" dirty="0"/>
              <a:t>Find new routes to Asia.</a:t>
            </a:r>
          </a:p>
          <a:p>
            <a:r>
              <a:rPr lang="en-US" dirty="0"/>
              <a:t>Learn more about geography.</a:t>
            </a:r>
          </a:p>
          <a:p>
            <a:r>
              <a:rPr lang="en-US" dirty="0"/>
              <a:t>Claim Land</a:t>
            </a:r>
          </a:p>
          <a:p>
            <a:r>
              <a:rPr lang="en-US" dirty="0"/>
              <a:t>Spread Christianity</a:t>
            </a:r>
          </a:p>
          <a:p>
            <a:r>
              <a:rPr lang="en-US" dirty="0"/>
              <a:t>Establish trading outposts</a:t>
            </a:r>
          </a:p>
        </p:txBody>
      </p:sp>
      <p:pic>
        <p:nvPicPr>
          <p:cNvPr id="5" name="Content Placeholder 4" descr="CARAVEL.gif"/>
          <p:cNvPicPr>
            <a:picLocks noGrp="1" noChangeAspect="1"/>
          </p:cNvPicPr>
          <p:nvPr>
            <p:ph sz="half" idx="2"/>
          </p:nvPr>
        </p:nvPicPr>
        <p:blipFill>
          <a:blip r:embed="rId2" cstate="print"/>
          <a:stretch>
            <a:fillRect/>
          </a:stretch>
        </p:blipFill>
        <p:spPr>
          <a:xfrm>
            <a:off x="3733800" y="2250255"/>
            <a:ext cx="4953000" cy="395623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latin typeface="Algerian" pitchFamily="82" charset="0"/>
              </a:rPr>
              <a:t>Columbus’s Remaining Voyages</a:t>
            </a:r>
          </a:p>
        </p:txBody>
      </p:sp>
      <p:sp>
        <p:nvSpPr>
          <p:cNvPr id="3" name="Content Placeholder 2"/>
          <p:cNvSpPr>
            <a:spLocks noGrp="1"/>
          </p:cNvSpPr>
          <p:nvPr>
            <p:ph idx="1"/>
          </p:nvPr>
        </p:nvSpPr>
        <p:spPr/>
        <p:txBody>
          <a:bodyPr>
            <a:normAutofit fontScale="92500" lnSpcReduction="20000"/>
          </a:bodyPr>
          <a:lstStyle/>
          <a:p>
            <a:r>
              <a:rPr lang="en-US" b="1" dirty="0">
                <a:solidFill>
                  <a:srgbClr val="00CC00"/>
                </a:solidFill>
                <a:latin typeface="Andalus" pitchFamily="18" charset="-78"/>
                <a:cs typeface="Andalus" pitchFamily="18" charset="-78"/>
              </a:rPr>
              <a:t>On November 3, 1493, Columbus thought he had found the islands of Japan</a:t>
            </a:r>
          </a:p>
          <a:p>
            <a:r>
              <a:rPr lang="en-US" b="1" dirty="0">
                <a:solidFill>
                  <a:srgbClr val="FF0000"/>
                </a:solidFill>
                <a:latin typeface="Andalus" pitchFamily="18" charset="-78"/>
                <a:cs typeface="Andalus" pitchFamily="18" charset="-78"/>
              </a:rPr>
              <a:t>The islands were </a:t>
            </a:r>
            <a:r>
              <a:rPr lang="en-US" b="1" dirty="0">
                <a:latin typeface="Andalus" pitchFamily="18" charset="-78"/>
                <a:cs typeface="Andalus" pitchFamily="18" charset="-78"/>
              </a:rPr>
              <a:t>Dominica</a:t>
            </a:r>
            <a:r>
              <a:rPr lang="en-US" b="1" dirty="0">
                <a:solidFill>
                  <a:srgbClr val="FF0000"/>
                </a:solidFill>
                <a:latin typeface="Andalus" pitchFamily="18" charset="-78"/>
                <a:cs typeface="Andalus" pitchFamily="18" charset="-78"/>
              </a:rPr>
              <a:t>, </a:t>
            </a:r>
            <a:r>
              <a:rPr lang="en-US" b="1" dirty="0">
                <a:latin typeface="Andalus" pitchFamily="18" charset="-78"/>
                <a:cs typeface="Andalus" pitchFamily="18" charset="-78"/>
              </a:rPr>
              <a:t>Guadeloupe</a:t>
            </a:r>
            <a:r>
              <a:rPr lang="en-US" b="1" dirty="0">
                <a:solidFill>
                  <a:srgbClr val="FF0000"/>
                </a:solidFill>
                <a:latin typeface="Andalus" pitchFamily="18" charset="-78"/>
                <a:cs typeface="Andalus" pitchFamily="18" charset="-78"/>
              </a:rPr>
              <a:t> and </a:t>
            </a:r>
            <a:r>
              <a:rPr lang="en-US" b="1" dirty="0">
                <a:latin typeface="Andalus" pitchFamily="18" charset="-78"/>
                <a:cs typeface="Andalus" pitchFamily="18" charset="-78"/>
              </a:rPr>
              <a:t>Jamaica</a:t>
            </a:r>
          </a:p>
          <a:p>
            <a:r>
              <a:rPr lang="en-US" b="1" dirty="0">
                <a:solidFill>
                  <a:srgbClr val="00CC00"/>
                </a:solidFill>
                <a:latin typeface="Andalus" pitchFamily="18" charset="-78"/>
                <a:cs typeface="Andalus" pitchFamily="18" charset="-78"/>
              </a:rPr>
              <a:t>Columbus still found no riches and continued on his quest for Spain</a:t>
            </a:r>
          </a:p>
          <a:p>
            <a:r>
              <a:rPr lang="en-US" b="1" dirty="0">
                <a:solidFill>
                  <a:srgbClr val="FF0000"/>
                </a:solidFill>
                <a:latin typeface="Andalus" pitchFamily="18" charset="-78"/>
                <a:cs typeface="Andalus" pitchFamily="18" charset="-78"/>
              </a:rPr>
              <a:t>On July 31, 1498, Columbus discovered </a:t>
            </a:r>
            <a:r>
              <a:rPr lang="en-US" b="1" dirty="0">
                <a:latin typeface="Andalus" pitchFamily="18" charset="-78"/>
                <a:cs typeface="Andalus" pitchFamily="18" charset="-78"/>
              </a:rPr>
              <a:t>Trinidad and Tobago</a:t>
            </a:r>
            <a:r>
              <a:rPr lang="en-US" b="1" dirty="0">
                <a:solidFill>
                  <a:srgbClr val="FF0000"/>
                </a:solidFill>
                <a:latin typeface="Andalus" pitchFamily="18" charset="-78"/>
                <a:cs typeface="Andalus" pitchFamily="18" charset="-78"/>
              </a:rPr>
              <a:t>, </a:t>
            </a:r>
            <a:r>
              <a:rPr lang="en-US" b="1" dirty="0">
                <a:latin typeface="Andalus" pitchFamily="18" charset="-78"/>
                <a:cs typeface="Andalus" pitchFamily="18" charset="-78"/>
              </a:rPr>
              <a:t>Grenada</a:t>
            </a:r>
            <a:r>
              <a:rPr lang="en-US" b="1" dirty="0">
                <a:solidFill>
                  <a:srgbClr val="FF0000"/>
                </a:solidFill>
                <a:latin typeface="Andalus" pitchFamily="18" charset="-78"/>
                <a:cs typeface="Andalus" pitchFamily="18" charset="-78"/>
              </a:rPr>
              <a:t> and </a:t>
            </a:r>
            <a:r>
              <a:rPr lang="en-US" b="1" dirty="0">
                <a:latin typeface="Andalus" pitchFamily="18" charset="-78"/>
                <a:cs typeface="Andalus" pitchFamily="18" charset="-78"/>
              </a:rPr>
              <a:t>Margarita</a:t>
            </a:r>
          </a:p>
          <a:p>
            <a:r>
              <a:rPr lang="en-US" b="1" dirty="0">
                <a:solidFill>
                  <a:srgbClr val="00CC00"/>
                </a:solidFill>
                <a:latin typeface="Andalus" pitchFamily="18" charset="-78"/>
                <a:cs typeface="Andalus" pitchFamily="18" charset="-78"/>
              </a:rPr>
              <a:t>He also reached the South American mainland</a:t>
            </a:r>
          </a:p>
        </p:txBody>
      </p:sp>
    </p:spTree>
    <p:extLst>
      <p:ext uri="{BB962C8B-B14F-4D97-AF65-F5344CB8AC3E}">
        <p14:creationId xmlns:p14="http://schemas.microsoft.com/office/powerpoint/2010/main" val="27344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latin typeface="Algerian" pitchFamily="82" charset="0"/>
              </a:rPr>
              <a:t>The End of the Voyage and Columbus’s Legacy</a:t>
            </a:r>
          </a:p>
        </p:txBody>
      </p:sp>
      <p:sp>
        <p:nvSpPr>
          <p:cNvPr id="3" name="Content Placeholder 2"/>
          <p:cNvSpPr>
            <a:spLocks noGrp="1"/>
          </p:cNvSpPr>
          <p:nvPr>
            <p:ph idx="1"/>
          </p:nvPr>
        </p:nvSpPr>
        <p:spPr/>
        <p:txBody>
          <a:bodyPr/>
          <a:lstStyle/>
          <a:p>
            <a:r>
              <a:rPr lang="en-US" sz="2800" b="1" dirty="0">
                <a:latin typeface="Andalus" pitchFamily="18" charset="-78"/>
                <a:cs typeface="Andalus" pitchFamily="18" charset="-78"/>
              </a:rPr>
              <a:t>In 1502, Columbus would discover the following places </a:t>
            </a:r>
            <a:r>
              <a:rPr lang="en-US" sz="2800" dirty="0">
                <a:latin typeface="Andalus" pitchFamily="18" charset="-78"/>
                <a:cs typeface="Andalus" pitchFamily="18" charset="-78"/>
              </a:rPr>
              <a:t>(</a:t>
            </a:r>
            <a:r>
              <a:rPr lang="en-US" b="1" dirty="0">
                <a:solidFill>
                  <a:schemeClr val="accent6">
                    <a:lumMod val="75000"/>
                  </a:schemeClr>
                </a:solidFill>
                <a:latin typeface="Andalus" pitchFamily="18" charset="-78"/>
                <a:cs typeface="Andalus" pitchFamily="18" charset="-78"/>
              </a:rPr>
              <a:t>Central America and Panama</a:t>
            </a:r>
            <a:r>
              <a:rPr lang="en-US" sz="2800" dirty="0">
                <a:latin typeface="Andalus" pitchFamily="18" charset="-78"/>
                <a:cs typeface="Andalus" pitchFamily="18" charset="-78"/>
              </a:rPr>
              <a:t>)</a:t>
            </a:r>
          </a:p>
          <a:p>
            <a:endParaRPr lang="en-US" dirty="0"/>
          </a:p>
        </p:txBody>
      </p:sp>
      <p:pic>
        <p:nvPicPr>
          <p:cNvPr id="6" name="Picture 5" descr="http://www.ohwy.com/history%20pictures/maps/colvoyag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24200"/>
            <a:ext cx="4800600" cy="4038600"/>
          </a:xfrm>
          <a:prstGeom prst="rect">
            <a:avLst/>
          </a:prstGeom>
          <a:noFill/>
          <a:ln>
            <a:noFill/>
          </a:ln>
        </p:spPr>
      </p:pic>
      <p:sp>
        <p:nvSpPr>
          <p:cNvPr id="5" name="TextBox 4"/>
          <p:cNvSpPr txBox="1"/>
          <p:nvPr/>
        </p:nvSpPr>
        <p:spPr>
          <a:xfrm>
            <a:off x="5562600" y="2642116"/>
            <a:ext cx="3505200" cy="2308324"/>
          </a:xfrm>
          <a:prstGeom prst="rect">
            <a:avLst/>
          </a:prstGeom>
          <a:noFill/>
        </p:spPr>
        <p:txBody>
          <a:bodyPr wrap="square" rtlCol="0">
            <a:spAutoFit/>
          </a:bodyPr>
          <a:lstStyle/>
          <a:p>
            <a:pPr marL="285750" indent="-285750">
              <a:buFont typeface="Arial" pitchFamily="34" charset="0"/>
              <a:buChar char="•"/>
            </a:pPr>
            <a:r>
              <a:rPr lang="en-US" b="1" dirty="0">
                <a:solidFill>
                  <a:srgbClr val="00CC00"/>
                </a:solidFill>
                <a:latin typeface="Andalus" pitchFamily="18" charset="-78"/>
                <a:cs typeface="Andalus" pitchFamily="18" charset="-78"/>
              </a:rPr>
              <a:t>Columbus Day is celebrated in the United States each year on the 2</a:t>
            </a:r>
            <a:r>
              <a:rPr lang="en-US" b="1" baseline="30000" dirty="0">
                <a:solidFill>
                  <a:srgbClr val="00CC00"/>
                </a:solidFill>
                <a:latin typeface="Andalus" pitchFamily="18" charset="-78"/>
                <a:cs typeface="Andalus" pitchFamily="18" charset="-78"/>
              </a:rPr>
              <a:t>nd</a:t>
            </a:r>
            <a:r>
              <a:rPr lang="en-US" b="1" dirty="0">
                <a:solidFill>
                  <a:srgbClr val="00CC00"/>
                </a:solidFill>
                <a:latin typeface="Andalus" pitchFamily="18" charset="-78"/>
                <a:cs typeface="Andalus" pitchFamily="18" charset="-78"/>
              </a:rPr>
              <a:t> Monday in October</a:t>
            </a:r>
          </a:p>
          <a:p>
            <a:pPr marL="285750" indent="-285750">
              <a:buFont typeface="Arial" pitchFamily="34" charset="0"/>
              <a:buChar char="•"/>
            </a:pPr>
            <a:r>
              <a:rPr lang="en-US" b="1" dirty="0">
                <a:solidFill>
                  <a:srgbClr val="FF0000"/>
                </a:solidFill>
                <a:latin typeface="Andalus" pitchFamily="18" charset="-78"/>
                <a:cs typeface="Andalus" pitchFamily="18" charset="-78"/>
              </a:rPr>
              <a:t>His major contribution and what he is often remembered for is that he was the first to visit, settle and stay in these lands for a period of time</a:t>
            </a:r>
          </a:p>
        </p:txBody>
      </p:sp>
      <p:pic>
        <p:nvPicPr>
          <p:cNvPr id="3075" name="Picture 3" descr="C:\Users\Heather\AppData\Local\Microsoft\Windows\Temporary Internet Files\Content.IE5\3I513STW\MC9000510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110" y="5538302"/>
            <a:ext cx="2764690" cy="167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additive="base">
                                        <p:cTn id="31" dur="500" fill="hold"/>
                                        <p:tgtEl>
                                          <p:spTgt spid="3075"/>
                                        </p:tgtEl>
                                        <p:attrNameLst>
                                          <p:attrName>ppt_x</p:attrName>
                                        </p:attrNameLst>
                                      </p:cBhvr>
                                      <p:tavLst>
                                        <p:tav tm="0">
                                          <p:val>
                                            <p:strVal val="#ppt_x"/>
                                          </p:val>
                                        </p:tav>
                                        <p:tav tm="100000">
                                          <p:val>
                                            <p:strVal val="#ppt_x"/>
                                          </p:val>
                                        </p:tav>
                                      </p:tavLst>
                                    </p:anim>
                                    <p:anim calcmode="lin" valueType="num">
                                      <p:cBhvr additive="base">
                                        <p:cTn id="3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Brainpop</a:t>
            </a:r>
            <a:r>
              <a:rPr lang="en-US" dirty="0"/>
              <a:t>!</a:t>
            </a:r>
          </a:p>
        </p:txBody>
      </p:sp>
      <p:sp>
        <p:nvSpPr>
          <p:cNvPr id="3" name="Content Placeholder 2"/>
          <p:cNvSpPr>
            <a:spLocks noGrp="1"/>
          </p:cNvSpPr>
          <p:nvPr>
            <p:ph idx="1"/>
          </p:nvPr>
        </p:nvSpPr>
        <p:spPr/>
        <p:txBody>
          <a:bodyPr/>
          <a:lstStyle/>
          <a:p>
            <a:pPr algn="ctr">
              <a:buNone/>
            </a:pPr>
            <a:r>
              <a:rPr lang="en-US" dirty="0"/>
              <a:t>Christopher Columbus</a:t>
            </a:r>
          </a:p>
          <a:p>
            <a:pPr marL="0" indent="0">
              <a:buNone/>
            </a:pPr>
            <a:endParaRPr lang="en-US" dirty="0"/>
          </a:p>
        </p:txBody>
      </p:sp>
      <p:sp>
        <p:nvSpPr>
          <p:cNvPr id="4" name="Rectangle 3"/>
          <p:cNvSpPr/>
          <p:nvPr/>
        </p:nvSpPr>
        <p:spPr>
          <a:xfrm>
            <a:off x="2286000" y="3105835"/>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a:hlinkClick r:id="rId2"/>
              </a:rPr>
              <a:t>http://www.brainpop.com/socialstudies/famoushistoricalfigures/christophercolumbus/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normAutofit/>
          </a:bodyPr>
          <a:lstStyle/>
          <a:p>
            <a:r>
              <a:rPr lang="en-US" b="1" dirty="0">
                <a:solidFill>
                  <a:srgbClr val="7030A0"/>
                </a:solidFill>
                <a:latin typeface="Algerian" pitchFamily="82" charset="0"/>
              </a:rPr>
              <a:t>…Vasco Da Gama</a:t>
            </a:r>
          </a:p>
        </p:txBody>
      </p:sp>
      <p:pic>
        <p:nvPicPr>
          <p:cNvPr id="4" name="Content Placeholder 3" descr="http://www.biography.com/imported/images/Biography/Images/Profiles/G/Vasco-da-Gama-9305736-1-40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447800"/>
            <a:ext cx="3429001" cy="3657600"/>
          </a:xfrm>
          <a:prstGeom prst="rect">
            <a:avLst/>
          </a:prstGeom>
          <a:noFill/>
          <a:ln>
            <a:noFill/>
          </a:ln>
        </p:spPr>
      </p:pic>
      <p:sp>
        <p:nvSpPr>
          <p:cNvPr id="5" name="TextBox 4"/>
          <p:cNvSpPr txBox="1"/>
          <p:nvPr/>
        </p:nvSpPr>
        <p:spPr>
          <a:xfrm>
            <a:off x="0" y="304800"/>
            <a:ext cx="2514600" cy="6463308"/>
          </a:xfrm>
          <a:prstGeom prst="rect">
            <a:avLst/>
          </a:prstGeom>
          <a:noFill/>
        </p:spPr>
        <p:txBody>
          <a:bodyPr wrap="square" rtlCol="0">
            <a:spAutoFit/>
          </a:bodyPr>
          <a:lstStyle/>
          <a:p>
            <a:pPr marL="285750" indent="-285750">
              <a:buFont typeface="Arial" pitchFamily="34" charset="0"/>
              <a:buChar char="•"/>
            </a:pPr>
            <a:r>
              <a:rPr lang="en-US" b="1" dirty="0">
                <a:solidFill>
                  <a:schemeClr val="accent4">
                    <a:lumMod val="50000"/>
                  </a:schemeClr>
                </a:solidFill>
                <a:latin typeface="Andalus" pitchFamily="18" charset="-78"/>
                <a:cs typeface="Andalus" pitchFamily="18" charset="-78"/>
              </a:rPr>
              <a:t>Born into a noble Portuguese family in 1460. </a:t>
            </a:r>
          </a:p>
          <a:p>
            <a:pPr marL="285750" indent="-285750">
              <a:buFont typeface="Arial" pitchFamily="34" charset="0"/>
              <a:buChar char="•"/>
            </a:pPr>
            <a:r>
              <a:rPr lang="en-US" b="1" dirty="0">
                <a:solidFill>
                  <a:srgbClr val="00CC00"/>
                </a:solidFill>
                <a:latin typeface="Andalus" pitchFamily="18" charset="-78"/>
                <a:cs typeface="Andalus" pitchFamily="18" charset="-78"/>
              </a:rPr>
              <a:t>Joined the Navy when he was older and learned about navigation.</a:t>
            </a:r>
          </a:p>
          <a:p>
            <a:pPr marL="285750" indent="-285750">
              <a:buFont typeface="Arial" pitchFamily="34" charset="0"/>
              <a:buChar char="•"/>
            </a:pPr>
            <a:r>
              <a:rPr lang="en-US" b="1" dirty="0">
                <a:solidFill>
                  <a:schemeClr val="accent6">
                    <a:lumMod val="75000"/>
                  </a:schemeClr>
                </a:solidFill>
                <a:latin typeface="Andalus" pitchFamily="18" charset="-78"/>
                <a:cs typeface="Andalus" pitchFamily="18" charset="-78"/>
              </a:rPr>
              <a:t>In 1497, he was commissioned by King Manuel of Portugal to find a route directly to India from Portugal. </a:t>
            </a:r>
          </a:p>
          <a:p>
            <a:pPr marL="285750" indent="-285750">
              <a:buFont typeface="Arial" pitchFamily="34" charset="0"/>
              <a:buChar char="•"/>
            </a:pPr>
            <a:r>
              <a:rPr lang="en-US" b="1" dirty="0">
                <a:solidFill>
                  <a:schemeClr val="accent6">
                    <a:lumMod val="75000"/>
                  </a:schemeClr>
                </a:solidFill>
                <a:latin typeface="Andalus" pitchFamily="18" charset="-78"/>
                <a:cs typeface="Andalus" pitchFamily="18" charset="-78"/>
              </a:rPr>
              <a:t>He was the 1</a:t>
            </a:r>
            <a:r>
              <a:rPr lang="en-US" b="1" baseline="30000" dirty="0">
                <a:solidFill>
                  <a:schemeClr val="accent6">
                    <a:lumMod val="75000"/>
                  </a:schemeClr>
                </a:solidFill>
                <a:latin typeface="Andalus" pitchFamily="18" charset="-78"/>
                <a:cs typeface="Andalus" pitchFamily="18" charset="-78"/>
              </a:rPr>
              <a:t>st</a:t>
            </a:r>
            <a:r>
              <a:rPr lang="en-US" b="1" dirty="0">
                <a:solidFill>
                  <a:schemeClr val="accent6">
                    <a:lumMod val="75000"/>
                  </a:schemeClr>
                </a:solidFill>
                <a:latin typeface="Andalus" pitchFamily="18" charset="-78"/>
                <a:cs typeface="Andalus" pitchFamily="18" charset="-78"/>
              </a:rPr>
              <a:t> person to sail directly from Europe to India. </a:t>
            </a:r>
          </a:p>
          <a:p>
            <a:pPr marL="285750" indent="-285750">
              <a:buFont typeface="Arial" pitchFamily="34" charset="0"/>
              <a:buChar char="•"/>
            </a:pPr>
            <a:r>
              <a:rPr lang="en-US" b="1" dirty="0">
                <a:latin typeface="Andalus" pitchFamily="18" charset="-78"/>
                <a:cs typeface="Andalus" pitchFamily="18" charset="-78"/>
              </a:rPr>
              <a:t>In May, 1498, he reached the Indian coast – after rounding the Cape of Good Hope.</a:t>
            </a:r>
          </a:p>
          <a:p>
            <a:pPr marL="285750" indent="-285750">
              <a:buFont typeface="Arial" pitchFamily="34" charset="0"/>
              <a:buChar char="•"/>
            </a:pPr>
            <a:endParaRPr lang="en-US" dirty="0"/>
          </a:p>
        </p:txBody>
      </p:sp>
      <p:sp>
        <p:nvSpPr>
          <p:cNvPr id="6" name="TextBox 5"/>
          <p:cNvSpPr txBox="1"/>
          <p:nvPr/>
        </p:nvSpPr>
        <p:spPr>
          <a:xfrm>
            <a:off x="2438398" y="5429250"/>
            <a:ext cx="624840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en-US" b="1" dirty="0">
                <a:solidFill>
                  <a:srgbClr val="FF0000"/>
                </a:solidFill>
                <a:latin typeface="Andalus" pitchFamily="18" charset="-78"/>
                <a:cs typeface="Andalus" pitchFamily="18" charset="-78"/>
              </a:rPr>
              <a:t>In 1487 Bartolomeu Dias was the </a:t>
            </a:r>
            <a:r>
              <a:rPr lang="en-US" b="1" u="sng" dirty="0">
                <a:solidFill>
                  <a:srgbClr val="FF0000"/>
                </a:solidFill>
                <a:latin typeface="Andalus" pitchFamily="18" charset="-78"/>
                <a:cs typeface="Andalus" pitchFamily="18" charset="-78"/>
              </a:rPr>
              <a:t>first </a:t>
            </a:r>
            <a:r>
              <a:rPr lang="en-US" b="1" dirty="0">
                <a:solidFill>
                  <a:srgbClr val="FF0000"/>
                </a:solidFill>
                <a:latin typeface="Andalus" pitchFamily="18" charset="-78"/>
                <a:cs typeface="Andalus" pitchFamily="18" charset="-78"/>
              </a:rPr>
              <a:t>explorer to round the Cape of Good Hope in Southern Africa.</a:t>
            </a:r>
          </a:p>
          <a:p>
            <a:pPr marL="285750" indent="-285750">
              <a:buFont typeface="Arial" pitchFamily="34" charset="0"/>
              <a:buChar char="•"/>
            </a:pPr>
            <a:r>
              <a:rPr lang="en-US" b="1" dirty="0">
                <a:solidFill>
                  <a:srgbClr val="002060"/>
                </a:solidFill>
                <a:latin typeface="Andalus" pitchFamily="18" charset="-78"/>
                <a:cs typeface="Andalus" pitchFamily="18" charset="-78"/>
              </a:rPr>
              <a:t>Showed that the Atlantic and Indian Oceans were connected</a:t>
            </a:r>
          </a:p>
        </p:txBody>
      </p:sp>
      <p:pic>
        <p:nvPicPr>
          <p:cNvPr id="7" name="Picture 6" descr="http://www.eldertreks.com/images/maps/ETTD00029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895600"/>
            <a:ext cx="2895600" cy="2514601"/>
          </a:xfrm>
          <a:prstGeom prst="rect">
            <a:avLst/>
          </a:prstGeom>
          <a:noFill/>
          <a:ln>
            <a:noFill/>
          </a:ln>
        </p:spPr>
      </p:pic>
    </p:spTree>
    <p:extLst>
      <p:ext uri="{BB962C8B-B14F-4D97-AF65-F5344CB8AC3E}">
        <p14:creationId xmlns:p14="http://schemas.microsoft.com/office/powerpoint/2010/main" val="34932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7030A0"/>
                </a:solidFill>
                <a:latin typeface="Algerian" pitchFamily="82" charset="0"/>
              </a:rPr>
              <a:t>The Voyages of </a:t>
            </a:r>
            <a:r>
              <a:rPr lang="en-US" b="1" dirty="0" err="1">
                <a:solidFill>
                  <a:srgbClr val="7030A0"/>
                </a:solidFill>
                <a:latin typeface="Algerian" pitchFamily="82" charset="0"/>
              </a:rPr>
              <a:t>Amerigo</a:t>
            </a:r>
            <a:r>
              <a:rPr lang="en-US" b="1" dirty="0">
                <a:solidFill>
                  <a:srgbClr val="7030A0"/>
                </a:solidFill>
                <a:latin typeface="Algerian" pitchFamily="82" charset="0"/>
              </a:rPr>
              <a:t> Vespucci</a:t>
            </a:r>
          </a:p>
        </p:txBody>
      </p:sp>
      <p:sp>
        <p:nvSpPr>
          <p:cNvPr id="7" name="Content Placeholder 6"/>
          <p:cNvSpPr>
            <a:spLocks noGrp="1"/>
          </p:cNvSpPr>
          <p:nvPr>
            <p:ph idx="1"/>
          </p:nvPr>
        </p:nvSpPr>
        <p:spPr>
          <a:xfrm>
            <a:off x="457200" y="1371600"/>
            <a:ext cx="8229600" cy="4525963"/>
          </a:xfrm>
        </p:spPr>
        <p:txBody>
          <a:bodyPr>
            <a:noAutofit/>
          </a:bodyPr>
          <a:lstStyle/>
          <a:p>
            <a:endParaRPr lang="en-US" sz="2400" b="1" dirty="0">
              <a:solidFill>
                <a:srgbClr val="FF9900"/>
              </a:solidFill>
              <a:latin typeface="Aparajita" pitchFamily="34" charset="0"/>
              <a:cs typeface="Aparajita" pitchFamily="34" charset="0"/>
            </a:endParaRPr>
          </a:p>
          <a:p>
            <a:r>
              <a:rPr lang="en-US" sz="2400" b="1" dirty="0">
                <a:solidFill>
                  <a:srgbClr val="FF9900"/>
                </a:solidFill>
                <a:latin typeface="Aparajita" pitchFamily="34" charset="0"/>
                <a:cs typeface="Aparajita" pitchFamily="34" charset="0"/>
              </a:rPr>
              <a:t>Portuguese explorer who claimed Brazil for Portugal in 1500.</a:t>
            </a:r>
          </a:p>
          <a:p>
            <a:r>
              <a:rPr lang="en-US" sz="2400" b="1" dirty="0">
                <a:solidFill>
                  <a:srgbClr val="0000FF"/>
                </a:solidFill>
                <a:latin typeface="Aparajita" pitchFamily="34" charset="0"/>
                <a:cs typeface="Aparajita" pitchFamily="34" charset="0"/>
              </a:rPr>
              <a:t>On his 3</a:t>
            </a:r>
            <a:r>
              <a:rPr lang="en-US" sz="2400" b="1" baseline="30000" dirty="0">
                <a:solidFill>
                  <a:srgbClr val="0000FF"/>
                </a:solidFill>
                <a:latin typeface="Aparajita" pitchFamily="34" charset="0"/>
                <a:cs typeface="Aparajita" pitchFamily="34" charset="0"/>
              </a:rPr>
              <a:t>rd</a:t>
            </a:r>
            <a:r>
              <a:rPr lang="en-US" sz="2400" b="1" dirty="0">
                <a:solidFill>
                  <a:srgbClr val="0000FF"/>
                </a:solidFill>
                <a:latin typeface="Aparajita" pitchFamily="34" charset="0"/>
                <a:cs typeface="Aparajita" pitchFamily="34" charset="0"/>
              </a:rPr>
              <a:t> and most successful voyage, he discovered Rio de Janeiro and Rio de la </a:t>
            </a:r>
            <a:r>
              <a:rPr lang="en-US" sz="2400" b="1" dirty="0" err="1">
                <a:solidFill>
                  <a:srgbClr val="0000FF"/>
                </a:solidFill>
                <a:latin typeface="Aparajita" pitchFamily="34" charset="0"/>
                <a:cs typeface="Aparajita" pitchFamily="34" charset="0"/>
              </a:rPr>
              <a:t>plata</a:t>
            </a:r>
            <a:r>
              <a:rPr lang="en-US" sz="2400" b="1" dirty="0">
                <a:solidFill>
                  <a:srgbClr val="0000FF"/>
                </a:solidFill>
                <a:latin typeface="Aparajita" pitchFamily="34" charset="0"/>
                <a:cs typeface="Aparajita" pitchFamily="34" charset="0"/>
              </a:rPr>
              <a:t> in Brazil. </a:t>
            </a:r>
          </a:p>
          <a:p>
            <a:r>
              <a:rPr lang="en-US" sz="2400" b="1" dirty="0">
                <a:solidFill>
                  <a:srgbClr val="0000FF"/>
                </a:solidFill>
                <a:latin typeface="Aparajita" pitchFamily="34" charset="0"/>
                <a:cs typeface="Aparajita" pitchFamily="34" charset="0"/>
              </a:rPr>
              <a:t>Vespucci believed he had discovered a new continent (South America) and called it the New World.</a:t>
            </a:r>
          </a:p>
          <a:p>
            <a:r>
              <a:rPr lang="en-US" sz="2400" b="1" dirty="0">
                <a:solidFill>
                  <a:srgbClr val="0000FF"/>
                </a:solidFill>
                <a:latin typeface="Aparajita" pitchFamily="34" charset="0"/>
                <a:cs typeface="Aparajita" pitchFamily="34" charset="0"/>
              </a:rPr>
              <a:t>In 1507, America was named after </a:t>
            </a:r>
            <a:r>
              <a:rPr lang="en-US" sz="2400" b="1" dirty="0" err="1">
                <a:solidFill>
                  <a:srgbClr val="0000FF"/>
                </a:solidFill>
                <a:latin typeface="Aparajita" pitchFamily="34" charset="0"/>
                <a:cs typeface="Aparajita" pitchFamily="34" charset="0"/>
              </a:rPr>
              <a:t>Amerigo</a:t>
            </a:r>
            <a:r>
              <a:rPr lang="en-US" sz="2400" b="1" dirty="0">
                <a:solidFill>
                  <a:srgbClr val="0000FF"/>
                </a:solidFill>
                <a:latin typeface="Aparajita" pitchFamily="34" charset="0"/>
                <a:cs typeface="Aparajita" pitchFamily="34" charset="0"/>
              </a:rPr>
              <a:t> Vespucci.</a:t>
            </a:r>
          </a:p>
        </p:txBody>
      </p:sp>
    </p:spTree>
    <p:extLst>
      <p:ext uri="{BB962C8B-B14F-4D97-AF65-F5344CB8AC3E}">
        <p14:creationId xmlns:p14="http://schemas.microsoft.com/office/powerpoint/2010/main" val="7267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Algerian" pitchFamily="82" charset="0"/>
              </a:rPr>
              <a:t>Ferdinand Magellan</a:t>
            </a:r>
          </a:p>
        </p:txBody>
      </p:sp>
      <p:pic>
        <p:nvPicPr>
          <p:cNvPr id="4" name="Content Placeholder 3" descr="http://world-civ-2012-13.wikispaces.com/file/view/Ferdinand-Magellan-9395202-1-402.jpg/365213490/279x279/Ferdinand-Magellan-9395202-1-40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1"/>
            <a:ext cx="3124200" cy="2743200"/>
          </a:xfrm>
          <a:prstGeom prst="rect">
            <a:avLst/>
          </a:prstGeom>
          <a:noFill/>
          <a:ln>
            <a:noFill/>
          </a:ln>
        </p:spPr>
      </p:pic>
      <p:sp>
        <p:nvSpPr>
          <p:cNvPr id="5" name="TextBox 4"/>
          <p:cNvSpPr txBox="1"/>
          <p:nvPr/>
        </p:nvSpPr>
        <p:spPr>
          <a:xfrm>
            <a:off x="3505200" y="1371600"/>
            <a:ext cx="5486400" cy="5262979"/>
          </a:xfrm>
          <a:prstGeom prst="rect">
            <a:avLst/>
          </a:prstGeom>
          <a:noFill/>
        </p:spPr>
        <p:txBody>
          <a:bodyPr wrap="square" rtlCol="0">
            <a:spAutoFit/>
          </a:bodyPr>
          <a:lstStyle/>
          <a:p>
            <a:pPr marL="285750" indent="-285750">
              <a:buFont typeface="Arial" pitchFamily="34" charset="0"/>
              <a:buChar char="•"/>
            </a:pPr>
            <a:r>
              <a:rPr lang="en-US" sz="2400" b="1" dirty="0">
                <a:solidFill>
                  <a:srgbClr val="FF0066"/>
                </a:solidFill>
                <a:latin typeface="Arial Unicode MS" pitchFamily="34" charset="-128"/>
                <a:ea typeface="Arial Unicode MS" pitchFamily="34" charset="-128"/>
                <a:cs typeface="Arial Unicode MS" pitchFamily="34" charset="-128"/>
              </a:rPr>
              <a:t>Born c. 1480 in </a:t>
            </a:r>
            <a:r>
              <a:rPr lang="en-US" sz="2400" b="1" dirty="0" err="1">
                <a:solidFill>
                  <a:srgbClr val="FF0066"/>
                </a:solidFill>
                <a:latin typeface="Arial Unicode MS" pitchFamily="34" charset="-128"/>
                <a:ea typeface="Arial Unicode MS" pitchFamily="34" charset="-128"/>
                <a:cs typeface="Arial Unicode MS" pitchFamily="34" charset="-128"/>
              </a:rPr>
              <a:t>Sabrosa</a:t>
            </a:r>
            <a:r>
              <a:rPr lang="en-US" sz="2400" b="1" dirty="0">
                <a:solidFill>
                  <a:srgbClr val="FF0066"/>
                </a:solidFill>
                <a:latin typeface="Arial Unicode MS" pitchFamily="34" charset="-128"/>
                <a:ea typeface="Arial Unicode MS" pitchFamily="34" charset="-128"/>
                <a:cs typeface="Arial Unicode MS" pitchFamily="34" charset="-128"/>
              </a:rPr>
              <a:t>, Portugal</a:t>
            </a:r>
          </a:p>
          <a:p>
            <a:pPr marL="285750" indent="-285750">
              <a:buFont typeface="Arial" pitchFamily="34" charset="0"/>
              <a:buChar char="•"/>
            </a:pPr>
            <a:r>
              <a:rPr lang="en-US" sz="2400" b="1" dirty="0">
                <a:latin typeface="Arial Unicode MS" pitchFamily="34" charset="-128"/>
                <a:ea typeface="Arial Unicode MS" pitchFamily="34" charset="-128"/>
                <a:cs typeface="Arial Unicode MS" pitchFamily="34" charset="-128"/>
              </a:rPr>
              <a:t>Died April 27, 1521 in </a:t>
            </a:r>
            <a:r>
              <a:rPr lang="en-US" sz="2400" b="1" dirty="0" err="1">
                <a:latin typeface="Arial Unicode MS" pitchFamily="34" charset="-128"/>
                <a:ea typeface="Arial Unicode MS" pitchFamily="34" charset="-128"/>
                <a:cs typeface="Arial Unicode MS" pitchFamily="34" charset="-128"/>
              </a:rPr>
              <a:t>Mactan</a:t>
            </a:r>
            <a:r>
              <a:rPr lang="en-US" sz="2400" b="1" dirty="0">
                <a:latin typeface="Arial Unicode MS" pitchFamily="34" charset="-128"/>
                <a:ea typeface="Arial Unicode MS" pitchFamily="34" charset="-128"/>
                <a:cs typeface="Arial Unicode MS" pitchFamily="34" charset="-128"/>
              </a:rPr>
              <a:t>, Philippines</a:t>
            </a:r>
          </a:p>
          <a:p>
            <a:pPr marL="285750" indent="-285750">
              <a:buFont typeface="Arial" pitchFamily="34" charset="0"/>
              <a:buChar char="•"/>
            </a:pPr>
            <a:r>
              <a:rPr lang="en-US" sz="2400" b="1" dirty="0">
                <a:solidFill>
                  <a:srgbClr val="FF0066"/>
                </a:solidFill>
                <a:latin typeface="Arial Unicode MS" pitchFamily="34" charset="-128"/>
                <a:ea typeface="Arial Unicode MS" pitchFamily="34" charset="-128"/>
                <a:cs typeface="Arial Unicode MS" pitchFamily="34" charset="-128"/>
              </a:rPr>
              <a:t>Magellan, who was Portuguese but served Spain, led the first European voyage to circumnavigate the globe</a:t>
            </a:r>
          </a:p>
          <a:p>
            <a:pPr marL="285750" indent="-285750">
              <a:buFont typeface="Arial" pitchFamily="34" charset="0"/>
              <a:buChar char="•"/>
            </a:pPr>
            <a:r>
              <a:rPr lang="en-US" sz="2400" b="1" dirty="0">
                <a:latin typeface="Arial Unicode MS" pitchFamily="34" charset="-128"/>
                <a:ea typeface="Arial Unicode MS" pitchFamily="34" charset="-128"/>
                <a:cs typeface="Arial Unicode MS" pitchFamily="34" charset="-128"/>
              </a:rPr>
              <a:t>Portugal was no longer willing to employ him after he was falsely accused of trading with the Moors</a:t>
            </a:r>
          </a:p>
          <a:p>
            <a:pPr marL="342900" indent="-342900"/>
            <a:r>
              <a:rPr lang="en-US" sz="2400" b="1">
                <a:solidFill>
                  <a:srgbClr val="FF0066"/>
                </a:solidFill>
                <a:latin typeface="Arial Unicode MS" pitchFamily="34" charset="-128"/>
                <a:ea typeface="Arial Unicode MS" pitchFamily="34" charset="-128"/>
                <a:cs typeface="Arial Unicode MS" pitchFamily="34" charset="-128"/>
              </a:rPr>
              <a:t>  Magellan </a:t>
            </a:r>
            <a:r>
              <a:rPr lang="en-US" sz="2400" b="1" dirty="0">
                <a:solidFill>
                  <a:srgbClr val="FF0066"/>
                </a:solidFill>
                <a:latin typeface="Arial Unicode MS" pitchFamily="34" charset="-128"/>
                <a:ea typeface="Arial Unicode MS" pitchFamily="34" charset="-128"/>
                <a:cs typeface="Arial Unicode MS" pitchFamily="34" charset="-128"/>
              </a:rPr>
              <a:t>moved to Seville, Spain in 1517 to offer his navigational services to King Charles V</a:t>
            </a:r>
          </a:p>
          <a:p>
            <a:pPr marL="285750" indent="-285750">
              <a:buFont typeface="Arial" pitchFamily="34" charset="0"/>
              <a:buChar char="•"/>
            </a:pPr>
            <a:r>
              <a:rPr lang="en-US" sz="2400" b="1" dirty="0">
                <a:solidFill>
                  <a:srgbClr val="FF0066"/>
                </a:solidFill>
                <a:latin typeface="Arial Unicode MS" pitchFamily="34" charset="-128"/>
                <a:ea typeface="Arial Unicode MS" pitchFamily="34" charset="-128"/>
                <a:cs typeface="Arial Unicode MS" pitchFamily="34" charset="-128"/>
              </a:rPr>
              <a:t>Magellan’s voyages proved once and for all that the Earth was Round</a:t>
            </a:r>
          </a:p>
        </p:txBody>
      </p:sp>
      <p:pic>
        <p:nvPicPr>
          <p:cNvPr id="6" name="Picture 5" descr="http://logos.co/1024/royalty-free-vector-logo-icon-of-a-3d-gold-arrow-circling-a-globe-featuring-america-by-beboy-46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67200"/>
            <a:ext cx="3340100" cy="2362200"/>
          </a:xfrm>
          <a:prstGeom prst="rect">
            <a:avLst/>
          </a:prstGeom>
          <a:noFill/>
          <a:ln>
            <a:noFill/>
          </a:ln>
        </p:spPr>
      </p:pic>
    </p:spTree>
    <p:extLst>
      <p:ext uri="{BB962C8B-B14F-4D97-AF65-F5344CB8AC3E}">
        <p14:creationId xmlns:p14="http://schemas.microsoft.com/office/powerpoint/2010/main" val="55718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Algerian" pitchFamily="82" charset="0"/>
              </a:rPr>
              <a:t>Magellan…The Final Years</a:t>
            </a:r>
          </a:p>
        </p:txBody>
      </p:sp>
      <p:sp>
        <p:nvSpPr>
          <p:cNvPr id="3" name="Content Placeholder 2"/>
          <p:cNvSpPr>
            <a:spLocks noGrp="1"/>
          </p:cNvSpPr>
          <p:nvPr>
            <p:ph idx="1"/>
          </p:nvPr>
        </p:nvSpPr>
        <p:spPr>
          <a:xfrm>
            <a:off x="457200" y="1219200"/>
            <a:ext cx="8229600" cy="4906963"/>
          </a:xfrm>
        </p:spPr>
        <p:txBody>
          <a:bodyPr/>
          <a:lstStyle/>
          <a:p>
            <a:r>
              <a:rPr lang="en-US" sz="2800" b="1" dirty="0">
                <a:solidFill>
                  <a:srgbClr val="0070C0"/>
                </a:solidFill>
                <a:latin typeface="Andalus" pitchFamily="18" charset="-78"/>
                <a:cs typeface="Andalus" pitchFamily="18" charset="-78"/>
              </a:rPr>
              <a:t>Voyage to “</a:t>
            </a:r>
            <a:r>
              <a:rPr lang="en-US" sz="2800" b="1" dirty="0">
                <a:latin typeface="Andalus" pitchFamily="18" charset="-78"/>
                <a:cs typeface="Andalus" pitchFamily="18" charset="-78"/>
              </a:rPr>
              <a:t>circumnavigate</a:t>
            </a:r>
            <a:r>
              <a:rPr lang="en-US" sz="2800" b="1" dirty="0">
                <a:solidFill>
                  <a:srgbClr val="0070C0"/>
                </a:solidFill>
                <a:latin typeface="Andalus" pitchFamily="18" charset="-78"/>
                <a:cs typeface="Andalus" pitchFamily="18" charset="-78"/>
              </a:rPr>
              <a:t>” the globe began on September 20, 1519</a:t>
            </a:r>
            <a:r>
              <a:rPr lang="en-US" sz="2800" dirty="0"/>
              <a:t> (</a:t>
            </a:r>
            <a:r>
              <a:rPr lang="en-US" sz="2800" dirty="0">
                <a:solidFill>
                  <a:srgbClr val="FF0000"/>
                </a:solidFill>
                <a:latin typeface="Arial Black" pitchFamily="34" charset="0"/>
              </a:rPr>
              <a:t>To go completely around especially by water</a:t>
            </a:r>
            <a:r>
              <a:rPr lang="en-US" sz="2800" dirty="0"/>
              <a:t>)</a:t>
            </a:r>
          </a:p>
          <a:p>
            <a:r>
              <a:rPr lang="en-US" sz="2800" b="1" dirty="0">
                <a:solidFill>
                  <a:srgbClr val="0070C0"/>
                </a:solidFill>
                <a:latin typeface="Andalus" pitchFamily="18" charset="-78"/>
                <a:cs typeface="Andalus" pitchFamily="18" charset="-78"/>
              </a:rPr>
              <a:t>October 1520, the fleet of ships entered what is today called the “</a:t>
            </a:r>
            <a:r>
              <a:rPr lang="en-US" sz="2800" b="1" dirty="0">
                <a:latin typeface="Andalus" pitchFamily="18" charset="-78"/>
                <a:cs typeface="Andalus" pitchFamily="18" charset="-78"/>
              </a:rPr>
              <a:t>Strait of Magellan</a:t>
            </a:r>
            <a:r>
              <a:rPr lang="en-US" sz="2800" b="1" dirty="0">
                <a:solidFill>
                  <a:srgbClr val="0070C0"/>
                </a:solidFill>
                <a:latin typeface="Andalus" pitchFamily="18" charset="-78"/>
                <a:cs typeface="Andalus" pitchFamily="18" charset="-78"/>
              </a:rPr>
              <a:t>”</a:t>
            </a:r>
          </a:p>
        </p:txBody>
      </p:sp>
      <p:pic>
        <p:nvPicPr>
          <p:cNvPr id="4" name="Picture 3" descr="http://www.watertown.k12.ma.us/cunniff/americanhistorycentral/Graphic_Images/Maps/strait_magellan_labe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657600"/>
            <a:ext cx="4419600" cy="2971800"/>
          </a:xfrm>
          <a:prstGeom prst="rect">
            <a:avLst/>
          </a:prstGeom>
          <a:noFill/>
          <a:ln>
            <a:noFill/>
          </a:ln>
        </p:spPr>
      </p:pic>
      <p:sp>
        <p:nvSpPr>
          <p:cNvPr id="5" name="TextBox 4"/>
          <p:cNvSpPr txBox="1"/>
          <p:nvPr/>
        </p:nvSpPr>
        <p:spPr>
          <a:xfrm>
            <a:off x="4953000" y="3657600"/>
            <a:ext cx="4191000" cy="1815882"/>
          </a:xfrm>
          <a:prstGeom prst="rect">
            <a:avLst/>
          </a:prstGeom>
          <a:noFill/>
        </p:spPr>
        <p:txBody>
          <a:bodyPr wrap="square" rtlCol="0">
            <a:spAutoFit/>
          </a:bodyPr>
          <a:lstStyle/>
          <a:p>
            <a:pPr marL="285750" indent="-285750">
              <a:buFont typeface="Arial" pitchFamily="34" charset="0"/>
              <a:buChar char="•"/>
            </a:pPr>
            <a:r>
              <a:rPr lang="en-US" sz="2800" b="1" dirty="0">
                <a:solidFill>
                  <a:schemeClr val="accent6">
                    <a:lumMod val="75000"/>
                  </a:schemeClr>
                </a:solidFill>
                <a:latin typeface="Andalus" pitchFamily="18" charset="-78"/>
                <a:cs typeface="Andalus" pitchFamily="18" charset="-78"/>
              </a:rPr>
              <a:t>The voyage through the Strait of Magellan took about one month</a:t>
            </a:r>
          </a:p>
          <a:p>
            <a:pPr marL="285750" indent="-285750"/>
            <a:endParaRPr lang="en-US" sz="2800" b="1" dirty="0">
              <a:solidFill>
                <a:schemeClr val="accent6">
                  <a:lumMod val="75000"/>
                </a:schemeClr>
              </a:solidFill>
              <a:latin typeface="Andalus" pitchFamily="18" charset="-78"/>
              <a:cs typeface="Andalus" pitchFamily="18" charset="-78"/>
            </a:endParaRPr>
          </a:p>
        </p:txBody>
      </p:sp>
    </p:spTree>
    <p:extLst>
      <p:ext uri="{BB962C8B-B14F-4D97-AF65-F5344CB8AC3E}">
        <p14:creationId xmlns:p14="http://schemas.microsoft.com/office/powerpoint/2010/main" val="6726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latin typeface="Algerian" pitchFamily="82" charset="0"/>
              </a:rPr>
              <a:t>Circling the Globe…Finally</a:t>
            </a:r>
          </a:p>
        </p:txBody>
      </p:sp>
      <p:pic>
        <p:nvPicPr>
          <p:cNvPr id="4" name="Picture 3" descr="http://explorers7magellan.wikispaces.com/file/view/megalln_routs.gif/225978234/megalln_routs.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8153400" cy="5029200"/>
          </a:xfrm>
          <a:prstGeom prst="rect">
            <a:avLst/>
          </a:prstGeom>
          <a:noFill/>
          <a:ln>
            <a:noFill/>
          </a:ln>
        </p:spPr>
      </p:pic>
    </p:spTree>
    <p:extLst>
      <p:ext uri="{BB962C8B-B14F-4D97-AF65-F5344CB8AC3E}">
        <p14:creationId xmlns:p14="http://schemas.microsoft.com/office/powerpoint/2010/main" val="23998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Portuguese Exploration on Indigenous (native) populations</a:t>
            </a:r>
          </a:p>
        </p:txBody>
      </p:sp>
      <p:sp>
        <p:nvSpPr>
          <p:cNvPr id="3" name="Content Placeholder 2"/>
          <p:cNvSpPr>
            <a:spLocks noGrp="1"/>
          </p:cNvSpPr>
          <p:nvPr>
            <p:ph sz="half" idx="1"/>
          </p:nvPr>
        </p:nvSpPr>
        <p:spPr>
          <a:xfrm>
            <a:off x="457200" y="1600200"/>
            <a:ext cx="8077200" cy="4525963"/>
          </a:xfrm>
          <a:ln>
            <a:solidFill>
              <a:schemeClr val="tx2">
                <a:lumMod val="60000"/>
                <a:lumOff val="40000"/>
              </a:schemeClr>
            </a:solidFill>
          </a:ln>
        </p:spPr>
        <p:txBody>
          <a:bodyPr>
            <a:normAutofit fontScale="92500" lnSpcReduction="10000"/>
          </a:bodyPr>
          <a:lstStyle/>
          <a:p>
            <a:r>
              <a:rPr lang="en-US" dirty="0">
                <a:solidFill>
                  <a:srgbClr val="FF0000"/>
                </a:solidFill>
              </a:rPr>
              <a:t>Portugal established colonies in Brazil.</a:t>
            </a:r>
          </a:p>
          <a:p>
            <a:r>
              <a:rPr lang="en-US" dirty="0"/>
              <a:t>Portuguese tried to make native people give up their religion and convert to Christianity.</a:t>
            </a:r>
          </a:p>
          <a:p>
            <a:r>
              <a:rPr lang="en-US" dirty="0">
                <a:solidFill>
                  <a:srgbClr val="FF0000"/>
                </a:solidFill>
              </a:rPr>
              <a:t>Forced natives to work on sugar plantations</a:t>
            </a:r>
            <a:r>
              <a:rPr lang="en-US" dirty="0"/>
              <a:t>.</a:t>
            </a:r>
          </a:p>
          <a:p>
            <a:r>
              <a:rPr lang="en-US" dirty="0"/>
              <a:t>Large portion of native population died from overwork and European diseases.</a:t>
            </a:r>
          </a:p>
          <a:p>
            <a:r>
              <a:rPr lang="en-US" dirty="0">
                <a:solidFill>
                  <a:srgbClr val="FF0000"/>
                </a:solidFill>
              </a:rPr>
              <a:t>Many natives fled to the interior of Brazil</a:t>
            </a:r>
            <a:r>
              <a:rPr lang="en-US" dirty="0"/>
              <a:t>.</a:t>
            </a:r>
          </a:p>
          <a:p>
            <a:r>
              <a:rPr lang="en-US" dirty="0"/>
              <a:t>Colonization of Brazil impacted Africa. As the native population of Brazil decreased, the Portuguese needed more workers. Starting in the mid 1500s, they brought millions of enslaved West Africans to Brazil.</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Spanish Exploration on Indigenous (native) populations</a:t>
            </a:r>
          </a:p>
        </p:txBody>
      </p:sp>
      <p:sp>
        <p:nvSpPr>
          <p:cNvPr id="3" name="Content Placeholder 2"/>
          <p:cNvSpPr>
            <a:spLocks noGrp="1"/>
          </p:cNvSpPr>
          <p:nvPr>
            <p:ph sz="half" idx="1"/>
          </p:nvPr>
        </p:nvSpPr>
        <p:spPr>
          <a:xfrm>
            <a:off x="457200" y="1600200"/>
            <a:ext cx="8229600" cy="4525963"/>
          </a:xfrm>
        </p:spPr>
        <p:txBody>
          <a:bodyPr>
            <a:normAutofit fontScale="92500" lnSpcReduction="10000"/>
          </a:bodyPr>
          <a:lstStyle/>
          <a:p>
            <a:r>
              <a:rPr lang="en-US" dirty="0">
                <a:solidFill>
                  <a:srgbClr val="FF0000"/>
                </a:solidFill>
              </a:rPr>
              <a:t>Priests forced Christianity on native people</a:t>
            </a:r>
            <a:r>
              <a:rPr lang="en-US" dirty="0"/>
              <a:t>.</a:t>
            </a:r>
          </a:p>
          <a:p>
            <a:r>
              <a:rPr lang="en-US" dirty="0"/>
              <a:t>Their land was taken from them.</a:t>
            </a:r>
          </a:p>
          <a:p>
            <a:r>
              <a:rPr lang="en-US" dirty="0">
                <a:solidFill>
                  <a:srgbClr val="FF0000"/>
                </a:solidFill>
              </a:rPr>
              <a:t>Natives were forced to work as slaves in mines and on plantations.</a:t>
            </a:r>
          </a:p>
          <a:p>
            <a:r>
              <a:rPr lang="en-US" dirty="0"/>
              <a:t>Native populations were wiped out due to European diseases, starvation, and overwork.</a:t>
            </a:r>
          </a:p>
          <a:p>
            <a:r>
              <a:rPr lang="en-US" dirty="0">
                <a:solidFill>
                  <a:srgbClr val="FF0000"/>
                </a:solidFill>
              </a:rPr>
              <a:t>Like Portugal, Spain needed more laborers. Millions of enslaved Africans were brought to the Spanish colonies</a:t>
            </a:r>
            <a:r>
              <a:rPr lang="en-US" dirty="0"/>
              <a:t>.</a:t>
            </a:r>
          </a:p>
          <a:p>
            <a:r>
              <a:rPr lang="en-US" dirty="0"/>
              <a:t>The Aztecs and Incas lost much of their culture and wealth.</a:t>
            </a:r>
          </a:p>
          <a:p>
            <a:r>
              <a:rPr lang="en-US" dirty="0">
                <a:solidFill>
                  <a:srgbClr val="FF0000"/>
                </a:solidFill>
              </a:rPr>
              <a:t>Loss of natural resources</a:t>
            </a:r>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752600"/>
            <a:ext cx="5023109" cy="5257800"/>
          </a:xfrm>
          <a:prstGeom prst="rect">
            <a:avLst/>
          </a:prstGeom>
        </p:spPr>
      </p:pic>
      <p:sp>
        <p:nvSpPr>
          <p:cNvPr id="2" name="Title 1"/>
          <p:cNvSpPr>
            <a:spLocks noGrp="1"/>
          </p:cNvSpPr>
          <p:nvPr>
            <p:ph type="title"/>
          </p:nvPr>
        </p:nvSpPr>
        <p:spPr>
          <a:xfrm>
            <a:off x="457200" y="274638"/>
            <a:ext cx="4800600" cy="1143000"/>
          </a:xfrm>
        </p:spPr>
        <p:txBody>
          <a:bodyPr>
            <a:normAutofit fontScale="90000"/>
          </a:bodyPr>
          <a:lstStyle/>
          <a:p>
            <a:r>
              <a:rPr lang="en-US" dirty="0"/>
              <a:t>Impact of Exploration </a:t>
            </a:r>
            <a:br>
              <a:rPr lang="en-US" dirty="0"/>
            </a:br>
            <a:r>
              <a:rPr lang="en-US" dirty="0"/>
              <a:t>SPAIN</a:t>
            </a:r>
          </a:p>
        </p:txBody>
      </p:sp>
      <p:sp>
        <p:nvSpPr>
          <p:cNvPr id="3" name="Content Placeholder 2"/>
          <p:cNvSpPr>
            <a:spLocks noGrp="1"/>
          </p:cNvSpPr>
          <p:nvPr>
            <p:ph sz="half" idx="1"/>
          </p:nvPr>
        </p:nvSpPr>
        <p:spPr>
          <a:xfrm>
            <a:off x="5257800" y="274638"/>
            <a:ext cx="3429000" cy="6430962"/>
          </a:xfrm>
        </p:spPr>
        <p:txBody>
          <a:bodyPr>
            <a:normAutofit fontScale="77500" lnSpcReduction="20000"/>
          </a:bodyPr>
          <a:lstStyle/>
          <a:p>
            <a:pPr>
              <a:buNone/>
            </a:pPr>
            <a:endParaRPr lang="en-US" dirty="0"/>
          </a:p>
          <a:p>
            <a:pPr>
              <a:buFont typeface="Arial" charset="0"/>
              <a:buChar char="•"/>
            </a:pPr>
            <a:r>
              <a:rPr lang="en-US" dirty="0"/>
              <a:t>Changed people’s view of the world.</a:t>
            </a:r>
          </a:p>
          <a:p>
            <a:pPr>
              <a:buFont typeface="Arial" charset="0"/>
              <a:buChar char="•"/>
            </a:pPr>
            <a:r>
              <a:rPr lang="en-US" dirty="0"/>
              <a:t>Discovery that circumnavigation was possible - </a:t>
            </a:r>
            <a:r>
              <a:rPr lang="en-US" dirty="0">
                <a:solidFill>
                  <a:srgbClr val="FF0000"/>
                </a:solidFill>
              </a:rPr>
              <a:t>earth is round</a:t>
            </a:r>
            <a:r>
              <a:rPr lang="en-US" dirty="0"/>
              <a:t>!</a:t>
            </a:r>
          </a:p>
          <a:p>
            <a:pPr>
              <a:buFont typeface="Arial" charset="0"/>
              <a:buChar char="•"/>
            </a:pPr>
            <a:r>
              <a:rPr lang="en-US" dirty="0"/>
              <a:t>Discovered the Americas</a:t>
            </a:r>
          </a:p>
          <a:p>
            <a:pPr>
              <a:buFont typeface="Arial" charset="0"/>
              <a:buChar char="•"/>
            </a:pPr>
            <a:r>
              <a:rPr lang="en-US" dirty="0"/>
              <a:t>Found a westward route to the Indies.</a:t>
            </a:r>
          </a:p>
          <a:p>
            <a:pPr>
              <a:buFont typeface="Arial" charset="0"/>
              <a:buChar char="•"/>
            </a:pPr>
            <a:r>
              <a:rPr lang="en-US" dirty="0"/>
              <a:t>Settled the West Indies</a:t>
            </a:r>
          </a:p>
          <a:p>
            <a:pPr>
              <a:buFont typeface="Arial" charset="0"/>
              <a:buChar char="•"/>
            </a:pPr>
            <a:r>
              <a:rPr lang="en-US" dirty="0"/>
              <a:t>Spain earned great wealth from its settlements</a:t>
            </a:r>
          </a:p>
          <a:p>
            <a:pPr>
              <a:buFont typeface="Arial" charset="0"/>
              <a:buChar char="•"/>
            </a:pPr>
            <a:r>
              <a:rPr lang="en-US" dirty="0"/>
              <a:t>Settlers mined for precious minerals and started sugar plantations.</a:t>
            </a:r>
          </a:p>
          <a:p>
            <a:pPr>
              <a:buFont typeface="Arial" charset="0"/>
              <a:buChar char="•"/>
            </a:pPr>
            <a:r>
              <a:rPr lang="en-US" dirty="0"/>
              <a:t>Beginning of the Columbian Exchange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were the Spanish Conquistadors?</a:t>
            </a:r>
          </a:p>
        </p:txBody>
      </p:sp>
      <p:sp>
        <p:nvSpPr>
          <p:cNvPr id="3" name="Content Placeholder 2"/>
          <p:cNvSpPr>
            <a:spLocks noGrp="1"/>
          </p:cNvSpPr>
          <p:nvPr>
            <p:ph sz="half" idx="1"/>
          </p:nvPr>
        </p:nvSpPr>
        <p:spPr/>
        <p:txBody>
          <a:bodyPr/>
          <a:lstStyle/>
          <a:p>
            <a:r>
              <a:rPr lang="en-US" dirty="0"/>
              <a:t>Other people from Spain who sought gold and riches from Mexico and Central America. </a:t>
            </a:r>
          </a:p>
          <a:p>
            <a:r>
              <a:rPr lang="en-US" dirty="0"/>
              <a:t>These people who settled and searched for new conquests were called conquistadors. </a:t>
            </a:r>
          </a:p>
        </p:txBody>
      </p:sp>
      <p:pic>
        <p:nvPicPr>
          <p:cNvPr id="5" name="Content Placeholder 4" descr="pizarro.jpg"/>
          <p:cNvPicPr>
            <a:picLocks noGrp="1" noChangeAspect="1"/>
          </p:cNvPicPr>
          <p:nvPr>
            <p:ph sz="half" idx="2"/>
          </p:nvPr>
        </p:nvPicPr>
        <p:blipFill>
          <a:blip r:embed="rId2" cstate="print"/>
          <a:stretch>
            <a:fillRect/>
          </a:stretch>
        </p:blipFill>
        <p:spPr>
          <a:xfrm>
            <a:off x="6248400" y="1219200"/>
            <a:ext cx="1828800" cy="2266950"/>
          </a:xfrm>
        </p:spPr>
      </p:pic>
      <p:pic>
        <p:nvPicPr>
          <p:cNvPr id="6" name="Picture 5" descr="pizarros route.jpg"/>
          <p:cNvPicPr>
            <a:picLocks noChangeAspect="1"/>
          </p:cNvPicPr>
          <p:nvPr/>
        </p:nvPicPr>
        <p:blipFill>
          <a:blip r:embed="rId3" cstate="print"/>
          <a:stretch>
            <a:fillRect/>
          </a:stretch>
        </p:blipFill>
        <p:spPr>
          <a:xfrm>
            <a:off x="4648200" y="3657600"/>
            <a:ext cx="3429000" cy="25792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Conquistadors</a:t>
            </a:r>
          </a:p>
        </p:txBody>
      </p:sp>
      <p:sp>
        <p:nvSpPr>
          <p:cNvPr id="3" name="Content Placeholder 2"/>
          <p:cNvSpPr>
            <a:spLocks noGrp="1"/>
          </p:cNvSpPr>
          <p:nvPr>
            <p:ph sz="half" idx="1"/>
          </p:nvPr>
        </p:nvSpPr>
        <p:spPr>
          <a:xfrm>
            <a:off x="457200" y="1371600"/>
            <a:ext cx="7924800" cy="4754563"/>
          </a:xfrm>
        </p:spPr>
        <p:txBody>
          <a:bodyPr>
            <a:normAutofit lnSpcReduction="10000"/>
          </a:bodyPr>
          <a:lstStyle/>
          <a:p>
            <a:pPr>
              <a:buNone/>
            </a:pPr>
            <a:r>
              <a:rPr lang="en-US" b="1" dirty="0"/>
              <a:t>How did </a:t>
            </a:r>
            <a:r>
              <a:rPr lang="en-US" b="1" dirty="0">
                <a:solidFill>
                  <a:srgbClr val="FF0000"/>
                </a:solidFill>
              </a:rPr>
              <a:t>Cortez</a:t>
            </a:r>
            <a:r>
              <a:rPr lang="en-US" b="1" dirty="0"/>
              <a:t> conquer the Aztecs?</a:t>
            </a:r>
          </a:p>
          <a:p>
            <a:pPr>
              <a:buFont typeface="Arial" charset="0"/>
              <a:buChar char="•"/>
            </a:pPr>
            <a:r>
              <a:rPr lang="en-US" dirty="0"/>
              <a:t>In 1519 the Aztec leader Montezuma and his people thought that the explorers were gods and were intimidated by their technology (guns, armor, horses).</a:t>
            </a:r>
          </a:p>
          <a:p>
            <a:pPr>
              <a:buFont typeface="Arial" charset="0"/>
              <a:buChar char="•"/>
            </a:pPr>
            <a:r>
              <a:rPr lang="en-US" dirty="0"/>
              <a:t>Cortez was the leader from Spain who was invited to the Aztec capital Tenochtitlan.</a:t>
            </a:r>
          </a:p>
          <a:p>
            <a:pPr>
              <a:buFont typeface="Arial" charset="0"/>
              <a:buChar char="•"/>
            </a:pPr>
            <a:r>
              <a:rPr lang="en-US" dirty="0"/>
              <a:t>He took control of the city and held their leader prisoner.</a:t>
            </a:r>
          </a:p>
          <a:p>
            <a:pPr>
              <a:buFont typeface="Arial" charset="0"/>
              <a:buChar char="•"/>
            </a:pPr>
            <a:r>
              <a:rPr lang="en-US" dirty="0"/>
              <a:t>The mighty Aztec kingdom was eventually destroyed by the conquistadors and their allies.</a:t>
            </a:r>
          </a:p>
          <a:p>
            <a:pPr>
              <a:buFont typeface="Arial" charset="0"/>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Conquistadors</a:t>
            </a:r>
          </a:p>
        </p:txBody>
      </p:sp>
      <p:sp>
        <p:nvSpPr>
          <p:cNvPr id="3" name="Content Placeholder 2"/>
          <p:cNvSpPr>
            <a:spLocks noGrp="1"/>
          </p:cNvSpPr>
          <p:nvPr>
            <p:ph sz="half" idx="1"/>
          </p:nvPr>
        </p:nvSpPr>
        <p:spPr>
          <a:xfrm>
            <a:off x="457200" y="1600200"/>
            <a:ext cx="8229600" cy="4525963"/>
          </a:xfrm>
        </p:spPr>
        <p:txBody>
          <a:bodyPr>
            <a:normAutofit/>
          </a:bodyPr>
          <a:lstStyle/>
          <a:p>
            <a:pPr>
              <a:buNone/>
            </a:pPr>
            <a:r>
              <a:rPr lang="en-US" dirty="0"/>
              <a:t>How did </a:t>
            </a:r>
            <a:r>
              <a:rPr lang="en-US" u="sng" dirty="0">
                <a:solidFill>
                  <a:srgbClr val="FF0000"/>
                </a:solidFill>
              </a:rPr>
              <a:t>Pizarro</a:t>
            </a:r>
            <a:r>
              <a:rPr lang="en-US" dirty="0"/>
              <a:t> conquer the Incas?</a:t>
            </a:r>
          </a:p>
          <a:p>
            <a:pPr>
              <a:buFont typeface="Arial" charset="0"/>
              <a:buChar char="•"/>
            </a:pPr>
            <a:r>
              <a:rPr lang="en-US" dirty="0"/>
              <a:t>In 1532 Pizarro was interested in the Incan Empire and their riches.</a:t>
            </a:r>
          </a:p>
          <a:p>
            <a:pPr>
              <a:buFont typeface="Arial" charset="0"/>
              <a:buChar char="•"/>
            </a:pPr>
            <a:r>
              <a:rPr lang="en-US" dirty="0"/>
              <a:t>He sailed south along the South American border and eventually found and conquered the Inca Empire.</a:t>
            </a:r>
          </a:p>
          <a:p>
            <a:pPr>
              <a:buFont typeface="Arial" charset="0"/>
              <a:buChar char="•"/>
            </a:pPr>
            <a:r>
              <a:rPr lang="en-US" dirty="0"/>
              <a:t>By 1535, Pizarro controlled and destroyed much of the Incan empire.</a:t>
            </a:r>
          </a:p>
          <a:p>
            <a:pPr>
              <a:buFont typeface="Arial" charset="0"/>
              <a:buChar cha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were the Spanish victorious?</a:t>
            </a:r>
          </a:p>
        </p:txBody>
      </p:sp>
      <p:sp>
        <p:nvSpPr>
          <p:cNvPr id="3" name="Content Placeholder 2"/>
          <p:cNvSpPr>
            <a:spLocks noGrp="1"/>
          </p:cNvSpPr>
          <p:nvPr>
            <p:ph sz="half" idx="1"/>
          </p:nvPr>
        </p:nvSpPr>
        <p:spPr>
          <a:xfrm>
            <a:off x="457200" y="1600200"/>
            <a:ext cx="8077200" cy="4525963"/>
          </a:xfrm>
        </p:spPr>
        <p:txBody>
          <a:bodyPr>
            <a:normAutofit fontScale="92500"/>
          </a:bodyPr>
          <a:lstStyle/>
          <a:p>
            <a:r>
              <a:rPr lang="en-US" dirty="0">
                <a:solidFill>
                  <a:srgbClr val="FF0000"/>
                </a:solidFill>
              </a:rPr>
              <a:t>They had superior military equipment like armor and guns.</a:t>
            </a:r>
          </a:p>
          <a:p>
            <a:r>
              <a:rPr lang="en-US" dirty="0"/>
              <a:t>The horses were also an advantage because the Native Americans had never seen them before.</a:t>
            </a:r>
          </a:p>
          <a:p>
            <a:r>
              <a:rPr lang="en-US" dirty="0">
                <a:solidFill>
                  <a:srgbClr val="FF0000"/>
                </a:solidFill>
              </a:rPr>
              <a:t>Aztecs and Incas were intimidated by the Europeans</a:t>
            </a:r>
            <a:r>
              <a:rPr lang="en-US" dirty="0"/>
              <a:t>.</a:t>
            </a:r>
          </a:p>
          <a:p>
            <a:r>
              <a:rPr lang="en-US" dirty="0"/>
              <a:t>They thought the Europeans were possible gods.</a:t>
            </a:r>
          </a:p>
          <a:p>
            <a:r>
              <a:rPr lang="en-US" dirty="0">
                <a:solidFill>
                  <a:srgbClr val="FF0000"/>
                </a:solidFill>
              </a:rPr>
              <a:t>The Incas were weak because of the fighting they had within their own empire.</a:t>
            </a:r>
          </a:p>
          <a:p>
            <a:r>
              <a:rPr lang="en-US" dirty="0"/>
              <a:t>European diseases eventually destroyed much of the Indian population.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Conquistadors</a:t>
            </a:r>
          </a:p>
        </p:txBody>
      </p:sp>
      <p:sp>
        <p:nvSpPr>
          <p:cNvPr id="5" name="Rectangle 4"/>
          <p:cNvSpPr/>
          <p:nvPr/>
        </p:nvSpPr>
        <p:spPr>
          <a:xfrm>
            <a:off x="1828800" y="2362200"/>
            <a:ext cx="5029200" cy="646331"/>
          </a:xfrm>
          <a:prstGeom prst="rect">
            <a:avLst/>
          </a:prstGeom>
        </p:spPr>
        <p:txBody>
          <a:bodyPr wrap="square">
            <a:spAutoFit/>
          </a:bodyPr>
          <a:lstStyle/>
          <a:p>
            <a:r>
              <a:rPr lang="en-US" dirty="0">
                <a:hlinkClick r:id="rId2"/>
              </a:rPr>
              <a:t>http://www.brainpop.com/socialstudies/worldhistory/conquistadors/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Columbian Exchange</a:t>
            </a:r>
          </a:p>
        </p:txBody>
      </p:sp>
      <p:sp>
        <p:nvSpPr>
          <p:cNvPr id="3" name="Content Placeholder 2"/>
          <p:cNvSpPr>
            <a:spLocks noGrp="1"/>
          </p:cNvSpPr>
          <p:nvPr>
            <p:ph sz="half" idx="1"/>
          </p:nvPr>
        </p:nvSpPr>
        <p:spPr>
          <a:xfrm>
            <a:off x="457200" y="1600200"/>
            <a:ext cx="8229600" cy="4525963"/>
          </a:xfrm>
        </p:spPr>
        <p:txBody>
          <a:bodyPr/>
          <a:lstStyle/>
          <a:p>
            <a:pPr>
              <a:buNone/>
            </a:pPr>
            <a:r>
              <a:rPr lang="en-US" dirty="0"/>
              <a:t>Definition – The term used to describe the enormous widespread exchange of plants, animals, food, diseases, people (including slaves) and ideas between the Old World and New World that occurred after Columbus’ discovery of the New World.</a:t>
            </a:r>
          </a:p>
          <a:p>
            <a:pPr>
              <a:buNone/>
            </a:pPr>
            <a:r>
              <a:rPr lang="en-US" dirty="0"/>
              <a:t>New World              Western Hemisphere (Americas)</a:t>
            </a:r>
          </a:p>
          <a:p>
            <a:pPr>
              <a:buNone/>
            </a:pPr>
            <a:r>
              <a:rPr lang="en-US" dirty="0"/>
              <a:t>Old World                Eastern Hemisphere (Europe)</a:t>
            </a:r>
          </a:p>
        </p:txBody>
      </p:sp>
      <p:sp>
        <p:nvSpPr>
          <p:cNvPr id="5" name="Right Arrow 4"/>
          <p:cNvSpPr/>
          <p:nvPr/>
        </p:nvSpPr>
        <p:spPr>
          <a:xfrm>
            <a:off x="2286000" y="44196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49530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lumbian exchange.jpg"/>
          <p:cNvPicPr>
            <a:picLocks noGrp="1" noChangeAspect="1"/>
          </p:cNvPicPr>
          <p:nvPr>
            <p:ph sz="half" idx="1"/>
          </p:nvPr>
        </p:nvPicPr>
        <p:blipFill>
          <a:blip r:embed="rId2" cstate="print"/>
          <a:stretch>
            <a:fillRect/>
          </a:stretch>
        </p:blipFill>
        <p:spPr>
          <a:xfrm>
            <a:off x="304800" y="304800"/>
            <a:ext cx="8493323" cy="617131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Columbian Exchange</a:t>
            </a:r>
          </a:p>
        </p:txBody>
      </p:sp>
      <p:sp>
        <p:nvSpPr>
          <p:cNvPr id="3" name="Content Placeholder 2"/>
          <p:cNvSpPr>
            <a:spLocks noGrp="1"/>
          </p:cNvSpPr>
          <p:nvPr>
            <p:ph sz="half" idx="1"/>
          </p:nvPr>
        </p:nvSpPr>
        <p:spPr>
          <a:xfrm>
            <a:off x="457200" y="1600200"/>
            <a:ext cx="8229600" cy="4525963"/>
          </a:xfrm>
        </p:spPr>
        <p:txBody>
          <a:bodyPr>
            <a:normAutofit/>
          </a:bodyPr>
          <a:lstStyle/>
          <a:p>
            <a:r>
              <a:rPr lang="en-US" dirty="0"/>
              <a:t>The discovery of goods in the Americas contributed to the exploration and eventual </a:t>
            </a:r>
            <a:r>
              <a:rPr lang="en-US" u="sng" dirty="0"/>
              <a:t>colonization</a:t>
            </a:r>
            <a:r>
              <a:rPr lang="en-US" dirty="0"/>
              <a:t> of the “New World”</a:t>
            </a:r>
          </a:p>
          <a:p>
            <a:r>
              <a:rPr lang="en-US" dirty="0"/>
              <a:t>Through global interaction, cultures were exposed to new ideas and technologies which led to an exchange and transformation of traditions.</a:t>
            </a:r>
          </a:p>
          <a:p>
            <a:pPr>
              <a:buNone/>
            </a:pPr>
            <a:r>
              <a:rPr lang="en-US" sz="4800" i="1" dirty="0"/>
              <a:t>Beginnings of Globalization….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Columbian Exchange</a:t>
            </a:r>
          </a:p>
        </p:txBody>
      </p:sp>
      <p:sp>
        <p:nvSpPr>
          <p:cNvPr id="5" name="Rectangle 4"/>
          <p:cNvSpPr/>
          <p:nvPr/>
        </p:nvSpPr>
        <p:spPr>
          <a:xfrm>
            <a:off x="1828800" y="3124200"/>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a:hlinkClick r:id="rId2"/>
              </a:rPr>
              <a:t>http://www.brainpop.com/socialstudies/worldhistory/columbianexchange/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1" y="1"/>
            <a:ext cx="6076355" cy="4495800"/>
          </a:xfrm>
          <a:prstGeom prst="rect">
            <a:avLst/>
          </a:prstGeom>
        </p:spPr>
      </p:pic>
      <p:sp>
        <p:nvSpPr>
          <p:cNvPr id="4" name="Content Placeholder 3"/>
          <p:cNvSpPr>
            <a:spLocks noGrp="1"/>
          </p:cNvSpPr>
          <p:nvPr>
            <p:ph sz="half" idx="2"/>
          </p:nvPr>
        </p:nvSpPr>
        <p:spPr>
          <a:xfrm>
            <a:off x="457200" y="4114800"/>
            <a:ext cx="8229600" cy="2438400"/>
          </a:xfrm>
        </p:spPr>
        <p:txBody>
          <a:bodyPr>
            <a:normAutofit fontScale="85000" lnSpcReduction="20000"/>
          </a:bodyPr>
          <a:lstStyle/>
          <a:p>
            <a:pPr>
              <a:buNone/>
            </a:pPr>
            <a:endParaRPr lang="en-US" dirty="0"/>
          </a:p>
          <a:p>
            <a:pPr>
              <a:buFont typeface="Arial" charset="0"/>
              <a:buChar char="•"/>
            </a:pPr>
            <a:r>
              <a:rPr lang="en-US" dirty="0"/>
              <a:t>Found a sea route to the Indies (</a:t>
            </a:r>
            <a:r>
              <a:rPr lang="en-US" i="1" dirty="0"/>
              <a:t>Vasco </a:t>
            </a:r>
            <a:r>
              <a:rPr lang="en-US" i="1" dirty="0" err="1"/>
              <a:t>Da</a:t>
            </a:r>
            <a:r>
              <a:rPr lang="en-US" i="1" dirty="0"/>
              <a:t> Gama</a:t>
            </a:r>
            <a:r>
              <a:rPr lang="en-US" dirty="0"/>
              <a:t>)</a:t>
            </a:r>
          </a:p>
          <a:p>
            <a:pPr>
              <a:buFont typeface="Arial" charset="0"/>
              <a:buChar char="•"/>
            </a:pPr>
            <a:r>
              <a:rPr lang="en-US" dirty="0"/>
              <a:t>Brought back spices and goods such as incense, jewels and silk.</a:t>
            </a:r>
          </a:p>
          <a:p>
            <a:pPr>
              <a:buFont typeface="Arial" charset="0"/>
              <a:buChar char="•"/>
            </a:pPr>
            <a:r>
              <a:rPr lang="en-US" dirty="0"/>
              <a:t>Broke the hold of the Muslim and Italian dominance of Asian trade.</a:t>
            </a:r>
          </a:p>
          <a:p>
            <a:pPr>
              <a:buFont typeface="Arial" charset="0"/>
              <a:buChar char="•"/>
            </a:pPr>
            <a:r>
              <a:rPr lang="en-US" dirty="0"/>
              <a:t>Established colonies in Brazil.</a:t>
            </a:r>
          </a:p>
          <a:p>
            <a:endParaRPr lang="en-US" dirty="0"/>
          </a:p>
        </p:txBody>
      </p:sp>
      <p:sp>
        <p:nvSpPr>
          <p:cNvPr id="5" name="Title 4"/>
          <p:cNvSpPr>
            <a:spLocks noGrp="1"/>
          </p:cNvSpPr>
          <p:nvPr>
            <p:ph type="title"/>
          </p:nvPr>
        </p:nvSpPr>
        <p:spPr>
          <a:xfrm>
            <a:off x="6096000" y="274638"/>
            <a:ext cx="2743200" cy="2316162"/>
          </a:xfrm>
        </p:spPr>
        <p:txBody>
          <a:bodyPr>
            <a:normAutofit fontScale="90000"/>
          </a:bodyPr>
          <a:lstStyle/>
          <a:p>
            <a:r>
              <a:rPr lang="en-US" u="sng" dirty="0">
                <a:solidFill>
                  <a:srgbClr val="FF0000"/>
                </a:solidFill>
              </a:rPr>
              <a:t>Portugal</a:t>
            </a:r>
            <a:br>
              <a:rPr lang="en-US" dirty="0"/>
            </a:br>
            <a:r>
              <a:rPr lang="en-US" dirty="0"/>
              <a:t>Impact of</a:t>
            </a:r>
            <a:br>
              <a:rPr lang="en-US" dirty="0"/>
            </a:br>
            <a:r>
              <a:rPr lang="en-US" dirty="0"/>
              <a:t>Exploration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674132"/>
            <a:ext cx="8340931" cy="5562600"/>
          </a:xfrm>
        </p:spPr>
      </p:pic>
      <p:sp>
        <p:nvSpPr>
          <p:cNvPr id="6" name="TextBox 5"/>
          <p:cNvSpPr txBox="1"/>
          <p:nvPr/>
        </p:nvSpPr>
        <p:spPr>
          <a:xfrm>
            <a:off x="1295400" y="34887"/>
            <a:ext cx="6019800" cy="584775"/>
          </a:xfrm>
          <a:prstGeom prst="rect">
            <a:avLst/>
          </a:prstGeom>
          <a:noFill/>
        </p:spPr>
        <p:txBody>
          <a:bodyPr wrap="square" rtlCol="0">
            <a:spAutoFit/>
          </a:bodyPr>
          <a:lstStyle/>
          <a:p>
            <a:pPr algn="ctr"/>
            <a:r>
              <a:rPr lang="en-US" sz="3200" dirty="0">
                <a:solidFill>
                  <a:srgbClr val="7030A0"/>
                </a:solidFill>
                <a:latin typeface="Algerian" panose="04020705040A02060702" pitchFamily="82" charset="0"/>
              </a:rPr>
              <a:t>European Exploration</a:t>
            </a:r>
          </a:p>
        </p:txBody>
      </p:sp>
    </p:spTree>
    <p:extLst>
      <p:ext uri="{BB962C8B-B14F-4D97-AF65-F5344CB8AC3E}">
        <p14:creationId xmlns:p14="http://schemas.microsoft.com/office/powerpoint/2010/main" val="425475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0338"/>
            <a:ext cx="8305800" cy="830997"/>
          </a:xfrm>
          <a:prstGeom prst="rect">
            <a:avLst/>
          </a:prstGeom>
          <a:noFill/>
        </p:spPr>
        <p:txBody>
          <a:bodyPr wrap="square" rtlCol="0">
            <a:spAutoFit/>
          </a:bodyPr>
          <a:lstStyle/>
          <a:p>
            <a:pPr algn="ctr"/>
            <a:r>
              <a:rPr lang="en-US" sz="4800" b="1" dirty="0">
                <a:solidFill>
                  <a:srgbClr val="7030A0"/>
                </a:solidFill>
                <a:latin typeface="Algerian" pitchFamily="82" charset="0"/>
              </a:rPr>
              <a:t>The Age of Exploration</a:t>
            </a:r>
          </a:p>
        </p:txBody>
      </p:sp>
      <p:sp>
        <p:nvSpPr>
          <p:cNvPr id="5" name="TextBox 4"/>
          <p:cNvSpPr txBox="1"/>
          <p:nvPr/>
        </p:nvSpPr>
        <p:spPr>
          <a:xfrm>
            <a:off x="609600" y="990600"/>
            <a:ext cx="8469827" cy="461665"/>
          </a:xfrm>
          <a:prstGeom prst="rect">
            <a:avLst/>
          </a:prstGeom>
          <a:noFill/>
        </p:spPr>
        <p:txBody>
          <a:bodyPr wrap="square" rtlCol="0">
            <a:spAutoFit/>
          </a:bodyPr>
          <a:lstStyle/>
          <a:p>
            <a:pPr algn="ctr"/>
            <a:r>
              <a:rPr lang="en-US" sz="2400" dirty="0">
                <a:latin typeface="Arial Black" pitchFamily="34" charset="0"/>
              </a:rPr>
              <a:t>It all began with “</a:t>
            </a:r>
            <a:r>
              <a:rPr lang="en-US" sz="2400" dirty="0">
                <a:solidFill>
                  <a:srgbClr val="FF0000"/>
                </a:solidFill>
                <a:latin typeface="Arial Black" pitchFamily="34" charset="0"/>
              </a:rPr>
              <a:t>Prince Henry the Navigator</a:t>
            </a:r>
            <a:r>
              <a:rPr lang="en-US" sz="2400" dirty="0">
                <a:latin typeface="Arial Black" pitchFamily="34" charset="0"/>
              </a:rPr>
              <a:t>.”  </a:t>
            </a:r>
          </a:p>
        </p:txBody>
      </p:sp>
      <p:sp>
        <p:nvSpPr>
          <p:cNvPr id="6" name="AutoShape 2" descr="data:image/jpeg;base64,/9j/4AAQSkZJRgABAQAAAQABAAD/2wCEAAkGBxQTEhUUExQWFRUXGBoXGBcYGBYaHRgZHBodFx8fFxoaHSggGxolHBgcJDIhJSkrLi4uGh8zODMsNygtLisBCgoKDg0OGhAQGywlHyQsLDQsKywsLSwsLCwsLCwsLCwsLywsLCwsLCwsLywsLCwsLCwsLywsLCwsLCwsLCwsLP/AABEIAMgAsAMBIgACEQEDEQH/xAAcAAABBQEBAQAAAAAAAAAAAAACAQMEBQYABwj/xAA6EAABAgQDBgQGAgICAQUBAAABAhEAAyExEkFRBAVhcYHwIpGhwQYTMrHR4ULxI1IzcoIUNGJjogf/xAAaAQACAwEBAAAAAAAAAAAAAAAAAgEEBQMG/8QALhEAAgIBBQAAAwUJAAAAAAAAAAECEQMEEiExQSIyYRNCUfDxFCNxgZGhscHR/9oADAMBAAIRAxEAPwDIrRQkdGtQD7w9tcsLBw4U1PhDksBca8BDi0FhobGsNypKFBvCVPawIyILeGoJe0ZV+mxXhU7w3eVpxAEKA0ZxeuhDesVcpFOvsI020ugApLpCibVXX0ofWIG8pfy/EwAXellUo2lPMGLGPJ4V8mJLkrypgOVfOOM4uw89e/eBnT0s7Pdm5PEVW0qNbUypm147JHFySJSp7GpZoBe3CzvyHvEBSQ9Bx9TCGpfWG2I5vIyynbWClilTg0IZsNXfN3z+zQCdubInrEUgP6c6wtWHfODag3yJiNsGYPp7mCG1JqxbodDENqd3hVIplbXiexEbUMpyLiRMcjDWotXyEWOyGgcE05aRlkFi49O6xN2fb5ic34M41zt55xynib6O+PMl2jVoVlUd2gV1tk1uucV+x78SWxpw1yqn8j1ialaSHSUsa0LxTlBxfKL0ZxkuGBNFMyK5Z3zvFJv3ZnlOLir8CwPt5RfGW/uGseENrlBQIIcEfekNCe12Lkx740YmUK9QR0eCmW8/UA26Q4dmwlSTcEjjSrjoYbnEYj18qxo3ZjtV2AhmPWuVodSWxP8AnX1rDQR33eHA1eUDBG1nA0HP9wKF0pXvXyjp6mIzqRDNVul2TUnll5RnJcGrZLE3w+IG+VOPnFTvbb0pQqU2IqHRNXfndh1iVPn4JeJX8UjqRQZZmMlMViUVal47YcSbtnHPm2ql6ICCDfgMoTO3dYMB27FtesNPFwoCgd8IVJpCIMKEnLv9QAEFQQNBADhWCBpAAYtBCjcO6wKfMdmOSr9nWFGCR7QYENpFR51hzTl7wEphO0HKnKSXSW9eFR5QB4/fvWOIaFaGTa6L3ZN7J/lQgp1rWpB6W4xK2faEqFC/pnmIy5hyWtQ+ksefF44ywRfRZhqZLsl782cCZiFlMOSmNNePSKZa3A0b830i02veONBExJB8LEEMDWpcPr5xXFIyPMM2XOOuO1GmV8zTlaGrdLweIc9THACnDk0AdMu7+sdDibacMSvMtCSatq3t+o6apl9Ol46VysC3BmvGd4aq7KH4jnVSgWbEeOSX5B/OKYxP33/zTNEkJ8qfd4rzF/GqijNzO5tjiFeeIfmAKKevJoX+PX8wioc5iikSFAG9rcnIfnEYGHpiv0+ovEMkRI9unbxyk8v6Yerwky553GmkKU3zo1+DvAByL10/qOAoOlTCSh4gO7w4TQU0prf1gAIqLJI0IqzUIv5weIGup94YQsAJo4qG4HWBC6BqaxFE2SUFzBZdOGre0NSlM3n9j7esOA0HlEMZM5Q77tBpPfSCBpxtzaOwwoxykBQq/wCIiTJZB4nt/wC4mvHLTqH/AKiU6BqyEtL1FBoHYcoaaHVgpLcu/WAUnMQ6OTNfNUCo9+cPyVgCnFv7ivxVPX9RJDv6xQlHijUTMtvAf5Zrv9ah/wDomIhiw3w3zll7nF1IBiA8XodIzZqpMQG8KBAiDGUMILBLFTbpHISSaXNAOJtGk3d8OFSQpQcHvoPWOc8kYcyOuPHKbpGeKLhwM73tZoRUmh4N5tG92b4aGEeGrWwh/J7xZI+HkEMZQZmoAQS+VKU9oqy12NFhaOR5gpBBfSvrk8AujC7etXrHpG2fDUsn/iI1IGEMxrbt4zu+vh35dUOasxsHFG8iK5iOmPVwm6EyaWcVZmcjwNH5GHFAYjzy07MOTJDKqGtQ9OOdIApYVZyDq9qPFgrUcqjHTh3pBJ9nz84SZnVg579YBJbPzgCyShUHiGVqd+kMBVa17NoNJ9jXOp5RFDpjy++9IXFDay1O2gjbz9vzEDWdMS4aI6VVr5ZZ9c4kBUMbUKgxKIl+JpkS/FTOHDQUu8Ny0VeC2lQA9opPujQXRl95sZqz/wDIjyp7REh2eanmfvDUX1wjMk7bYkEIGFESKT90SMU6WkXxel/aPTd0bKEgZNWgz6x538OqKZhUm4Hlm9eUb3Y94TUppLLC6lJURzsSBTSMzXKTpI0tG1GLbL9I5kW0h+WOXS5iHs+2CaAoZ3qKHmOd9ILatvEr6tKPboeFfSMhxd0XW+CYpNKM9XqwzvpWI28t2JmIIUCMQZxUEGjgj+QpQnWIyPiKViwgSzk2IA/avnFoucmYlSpbCniSzG9CkZNeIqcGn0J2eV743cqVM+WqtPCWYqAaoGo/EVM6SAq1ALnMVanUWj0v4h3YJqST9QqK2rb25Rjt67KpJUVAUOGgbDXCHu5LO5vfgNrTajekvSlmw7WZliG0zz08i0NuW6fvzixnSMLcajiARVutohYfbulrxfTspNUCk5/f85wuI6aUjmFHto+TQatf3rAQEm9eMOTC1OkApViGz7484RSuZP6iKGsN2DdY6YHBhsK79Icyvce9jATZoCNYCcMS0pAeoJyp7QSVHRzx/uClSlYnpUi7WEVOuS7uRkVqrTV/MwAjk5co5ovGcE8CBCkwUu8AFn8PJJmgAOySSLUGcbbY07SZwxlAk/7mWgp18JHjxci8VP8A/OtnSozir/TB0Lkn7RsUhMtKlEWqBxDXHCh6xlavNWRxr8s09Pj/AHadjXwpKYzAzETAGexAcgHq3laHviZBAwhOIFViBYd9iJfwxs7JBLuQVqZvqU5L8WArFhtuzBaFB2NweOfT8xmyyVmssdKjJbt2gqmnZ1bKhYY/RNYkAEuAoYSKPVvqHSz3YkS/EgqUgFmUCFJBLFKnqzauzXIIZ7d5csQbAHq5IB0cvpyiymFKwAAHBYNTCm+mvDWGy5U+Ev7iqDTuwFSRh+qmEk5Ua9Yy+/N1/OUENUMTXQEljl5Z841E1RQBcg0NR2L2iCkAhSiQApg7tq4e7VHlSEwzlB7kTJWqZgd77u+WUhAUsMGYE6lRURQGo8OQig+QAx1AOd43+79kJmj68K0qM1woApOJk4i1QWDgv0jJ7z2RMqcZeMLZICmukqAcGjOPfKNrBlt7fSjlxV8RQvTkA1swTV4Pwg8G42r6wCgxIfNh0f2MAn2i4VA533JbvrChV3rTWAevdvzHPppAA5KSSQO/7g0lobQM/wCx0vHYu/6gJPX5XwwgXJDC9QCSkqDZ3EPS/hgOxIcNyIKSpxwxJUPKLGRvAUSWokk2LEJIDtmzp/8AHlEudtiRiVZpQfgXmkV5PGB9rKuWW2j56ZwDagPpA4IdlDwJ/wCo+wgjHoSmRymFSpoeMcmUCYgg1PwApSSs0wqUEPX6gnEQBybzjT7WozFoR/sXU2Q8L3sS/wCYr/hXZky9jKlUxLTNQdMOOWqvFIAbnDu8dpMtaZqWcOA9snvUigyjJzLdmbRq4HWL+BttnQEoJq6g4Ya+zZCGNomVY+EF2US7nNmsXaM9su/CoMS1LBzQUu4EWOxpTMQoqmhRA8PgwsRUYnJa5tdxpGfLC48yOykmSZgIPBvKv3rDmxzgw83YZNVtainCIi5wBIOVGJelXfqIZkO6mehHlnelusLttHR9Ejec0FgCdLWDCop0iItIUkJV4QBiGiiS7Fv+tGL9IaUsqW5L1BFSKVz4xO2KUlSgSkL8Kglwk1xACnmOsOvgSFq0ZD4p3+uWkIlulahiUsuSlNgJYfCkXqBYUakYpRzLk1Ju7l6k5njxiw+J9t+dtU5dxiKU8k+Afb1iGC1aHMGuhPWN3T41CC459MnLkc5MZWR5c7WgZZrf05Q6QQSL9eOVYD5Z0z15fmO5xBAEFj69504wLs1NIWVxoM4kBxEplM9mBYvwNrwCyXhzFRmY6d2gGfKufHjp5RAHoqdtpid1VBDWGVbVg96bWsS5gd2Qokgv/FgfInk8UuxzkBypOHJhjANGyc5gg0iFtu8E4FMsMQaJF6ZVs+sZyw3LotviJnwlqHk2jCFOfOCCnZ3zyLZQ2SRrVjp3eNIqCQaQwfr29Ijd/iLHdkoKmID5+gD15wN0rCKtnoXyBL2bAzNKKVB1FyCcJBsAPFYdHio2tRVMwkO/0hwKM9+PW0Wa5hP1PhIKW0rW3N6RGmJKwlz4pfhpT0peMqLp2zRxx4ocl7EoJT/hQoihZRdndnBFC8IvZlJBZMyv8VAkhn+lYuOesT5EmcwKPmClbHDzelYu9k2skAFIQWAIAbL9RXnlcfqWXCPhU7rnfNxAklqEm/XMFnryiXOGEuAzdLgp5vn0iZtElKZhWA2JISoUDkPXmxN+ERxJPzi5DUsHcZNXlFdyTdronzkjKYEO7Xrflzibsi2NP4oJ60V+IGd9RswFOFx0anpD+wSAUKU9VOE8gCzdTCyfAXweJpmFTOCSRnxY+8PfNYJehalOIGukSN1bSTLTLUAsKwAJIDg6y1XB9KxI27dKggLlnHKAxZYkAgfUm7UFftWPRuaTpmOotq0VhVemnpf7wbilCOx+/OBXMBamXra+kBMZzzYc9YYWwFJo9O/1CpSNc26ZwqVeEsBbjxrEzcWz/MmhLBSiFFKS3iXhcCrVu3FoG6TZC5ZGw3Yg53fJoRGb5ta9Y0+2zpE3ZgmXKUJybq/2JOY1ZhSM0pJACsJAsHBD4SxrmQWdrZwkJ7lyqOk47WaTaZBUpySABUDQAYfxW3nELejFKmIz0OViT9TdbkxcbWxSej6ljw4E+kUu3rdCuAsBaljrXjHDE26LORJWilQS3I9t5QrvbhlpTsQKVFr6U87QBU/LKn5MXCkdhrGp+DNgEyYouB8tJPicuVHQNpGUZzHovwRsYRIxKcFZKv8Ax+kOdXSenOK2rnsxOjvpobp0y0l7CliTUgVdtCzEVcML2o0Vm99sQna0snClUtjlUqz6Bnjt7fFUmWVJSDMUaMFUTTWta1bMRjdu3mudMxqZ/pAGQ4HV4p6fBOT3S6ot5c0I8R7s9b2PeADtUF31b+ofKwVDIuSOANwY8k2Peak0ExQFDcn9xayt5rIcbQCWav2L2jnPQNPhjx1MZeG/3vPAZnpUZs3PNtfzDEhZSSokXH6EZvYN7K8OIAtnxPPlBr35LfCuaEYWDELUWA1ANeDxx/ZpL4as6faR7LrD8xkDMMTza/eUX0hGAJBoEipJsGuryjIo+LdlkOZYmTVUuMAdzcqq1rJjLb++K521MJimSLS0OE1p4s1lszTQCJjo8mR1VL6/8OWTUQXXJTSU/LAUGp9Jpk1Q9wQLxp90TCZKSFF7PxBN4yqpxWpyXNuQHBom7LvQywUpZnJ8QdyftYRr5YOS+pTwzUZc9FhvLcomeKSlKMihOJiRmkl2drZEGzxQTEKSSFAhQpW+eRvnGh2TfqRiC8QetPEmvqnyiVtPy5yUgFKy4/kAWrY30pHOM5wdSXA8sUJ8xZlJyGc5EGG0uWAFcr3yOt2i13tsaZSXCjVTBJSHtU4g1OheI+60t8yZiCcCQATi+peIDC2bA6R3U7juRXlBqVAb0nqUs4lzCEkAY1EkUZ+Bv2ImzdpmbUhIUslcslypVCFMCvgp0gKI4E5xUpHhVzT7w7sc/AtKmcPVxdJuOoeBxVcdohS5NZvBLS1Np5kaZxSbZJ8ClJ+nDnqWozRebUp5Km/1p309IoNpP+FfAivX7xXw3X8y3lX+CpS39faAK61g0wOG3Zi4UhAYnzt6zVoTLK2QhOEJT4QcvE31dYhLFvTvrApgaT7JTa6DIEKlbN5wmKEJgogdm08SbH0Oh/MSZG8SDUB6OWrpeIaVt+4eloc6ZkZdIVr8R4t3wWw+I1oSUpQlCm/5GdYz8JNukUq00u7XvwGevtEiZsRH1FnAIdJDg5w0ZSc1HoPyYWMYx+Uae+XzAKUHLZ8/Ot6QSZTinmQwgVLFWD8+cAVEw5zY8spsl+JU187WHDhACsAAYJRpAAgggrv9wLQVIAHJs4qUMRJYNWvdYlTMCJCEKfGr/KGZqnCMbh/oBtmYr0mhPf7ix3utIaVhGNGB1vUJEtghrM5JfhCvtJE32yGlTpVYORQP28CR4AWsSPOsNvD8kOhXBjDCmvb/ABsf9SPQmM7N/wDbq6e0aRSWRwwk+kZrbJoTIw5qwsOAqTTusVMP+y7m4/oVKFQUofqAJaH9nEXCkgJt4ACHNoLl+kCPvAHpzQR1hUh4cmIv3ygsahop+0P7Gl3vDExMTNiQ4iG+CYL4hdrWXAKiWAAcuwyERlJ1h/bfqhiIXQ83ywWgVQ6lPnBTxTmYmxNvAyiCZzDnyntBy5OtILQKLI5uYGdSJuAad9iIW0/UYE7CUaQKa0bozv0z5cYst9bVMUrCt8KVrUhw2IqIClYmdQOAVdg1Ih7Al5iAG+tN6i+YzHCJW9hOJQZuJikqlOp2llR+mtA4MK63IVfKQIe2VYCVvdqacQc6jPhDSUPbtoIJ8Pn9ocg2k8ASz/1PSkYjaJrl8gwEaXf204UBIuscaJzPU06GM4Jd/SK+njSss6h26GsNokSxDaUvEpKadOEWGyvFESZdz/cEAGhAh+EPKgJSEkCtbZwc298oGSKmFmVNSYj0bwZVE6QmjcoiAROliIkTj7GNr+qGEiH548UMwLoiXYSYVan41hEiCSHMAEgJhDeHZhDAQCYQ6sE2ivm/UecWc24AFyzcYr5yGUQ4LEhw9cqeUNE5ZCRuUttEk/8A2yx5qAhvbdnKcBKkqCkhSWXiwpcsk3wqFaOecBsy2WlWYUkg8iC/pEjb9nCVPjScZUpklyl1Gi9FcPtB94T7pBh9f0htCfWG0p75RIVKIA0Iyr/UMQFvDaDMWTlYDRItEYiOjoEqVIaTt2xZaYkKtHR0DBEf+UHMjo6AF0HIFIFdIWOg9GfQCbxOlQkdESGxjO0XeAIhI6BdEPs4wsm4jo6Aj0lThaEQISOhUdPTp0N/+sCh/klhR/2ScBt/Jgx5s8dHRKSfZzm2mKDJyM1PMIWPRuEFMRIDH/MQU/xMtPisaqBpajUe5jo6J2/UVSGh8p6iYqtjgHNy5+0PjaZQ+mQ/GZMKvQADWEjojbf6kb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data:image/jpeg;base64,/9j/4AAQSkZJRgABAQAAAQABAAD/2wCEAAkGBxQTEhUUExQWFRUXGBoXGBcYGBYaHRgZHBodFx8fFxoaHSggGxolHBgcJDIhJSkrLi4uGh8zODMsNygtLisBCgoKDg0OGhAQGywlHyQsLDQsKywsLSwsLCwsLCwsLCwsLywsLCwsLCwsLywsLCwsLCwsLywsLCwsLCwsLCwsLP/AABEIAMgAsAMBIgACEQEDEQH/xAAcAAABBQEBAQAAAAAAAAAAAAACAQMEBQYABwj/xAA6EAABAgQDBgQGAgICAQUBAAABAhEAAyExEkFRBAVhcYHwIpGhwQYTMrHR4ULxI1IzcoIUNGJjogf/xAAaAQACAwEBAAAAAAAAAAAAAAAAAgEEBQMG/8QALhEAAgIBBQAAAwUJAAAAAAAAAAECEQMEEiExQSIyYRNCUfDxFCNxgZGhscHR/9oADAMBAAIRAxEAPwDIrRQkdGtQD7w9tcsLBw4U1PhDksBca8BDi0FhobGsNypKFBvCVPawIyILeGoJe0ZV+mxXhU7w3eVpxAEKA0ZxeuhDesVcpFOvsI020ugApLpCibVXX0ofWIG8pfy/EwAXellUo2lPMGLGPJ4V8mJLkrypgOVfOOM4uw89e/eBnT0s7Pdm5PEVW0qNbUypm147JHFySJSp7GpZoBe3CzvyHvEBSQ9Bx9TCGpfWG2I5vIyynbWClilTg0IZsNXfN3z+zQCdubInrEUgP6c6wtWHfODag3yJiNsGYPp7mCG1JqxbodDENqd3hVIplbXiexEbUMpyLiRMcjDWotXyEWOyGgcE05aRlkFi49O6xN2fb5ic34M41zt55xynib6O+PMl2jVoVlUd2gV1tk1uucV+x78SWxpw1yqn8j1ialaSHSUsa0LxTlBxfKL0ZxkuGBNFMyK5Z3zvFJv3ZnlOLir8CwPt5RfGW/uGseENrlBQIIcEfekNCe12Lkx740YmUK9QR0eCmW8/UA26Q4dmwlSTcEjjSrjoYbnEYj18qxo3ZjtV2AhmPWuVodSWxP8AnX1rDQR33eHA1eUDBG1nA0HP9wKF0pXvXyjp6mIzqRDNVul2TUnll5RnJcGrZLE3w+IG+VOPnFTvbb0pQqU2IqHRNXfndh1iVPn4JeJX8UjqRQZZmMlMViUVal47YcSbtnHPm2ql6ICCDfgMoTO3dYMB27FtesNPFwoCgd8IVJpCIMKEnLv9QAEFQQNBADhWCBpAAYtBCjcO6wKfMdmOSr9nWFGCR7QYENpFR51hzTl7wEphO0HKnKSXSW9eFR5QB4/fvWOIaFaGTa6L3ZN7J/lQgp1rWpB6W4xK2faEqFC/pnmIy5hyWtQ+ksefF44ywRfRZhqZLsl782cCZiFlMOSmNNePSKZa3A0b830i02veONBExJB8LEEMDWpcPr5xXFIyPMM2XOOuO1GmV8zTlaGrdLweIc9THACnDk0AdMu7+sdDibacMSvMtCSatq3t+o6apl9Ol46VysC3BmvGd4aq7KH4jnVSgWbEeOSX5B/OKYxP33/zTNEkJ8qfd4rzF/GqijNzO5tjiFeeIfmAKKevJoX+PX8wioc5iikSFAG9rcnIfnEYGHpiv0+ovEMkRI9unbxyk8v6Yerwky553GmkKU3zo1+DvAByL10/qOAoOlTCSh4gO7w4TQU0prf1gAIqLJI0IqzUIv5weIGup94YQsAJo4qG4HWBC6BqaxFE2SUFzBZdOGre0NSlM3n9j7esOA0HlEMZM5Q77tBpPfSCBpxtzaOwwoxykBQq/wCIiTJZB4nt/wC4mvHLTqH/AKiU6BqyEtL1FBoHYcoaaHVgpLcu/WAUnMQ6OTNfNUCo9+cPyVgCnFv7ivxVPX9RJDv6xQlHijUTMtvAf5Zrv9ah/wDomIhiw3w3zll7nF1IBiA8XodIzZqpMQG8KBAiDGUMILBLFTbpHISSaXNAOJtGk3d8OFSQpQcHvoPWOc8kYcyOuPHKbpGeKLhwM73tZoRUmh4N5tG92b4aGEeGrWwh/J7xZI+HkEMZQZmoAQS+VKU9oqy12NFhaOR5gpBBfSvrk8AujC7etXrHpG2fDUsn/iI1IGEMxrbt4zu+vh35dUOasxsHFG8iK5iOmPVwm6EyaWcVZmcjwNH5GHFAYjzy07MOTJDKqGtQ9OOdIApYVZyDq9qPFgrUcqjHTh3pBJ9nz84SZnVg579YBJbPzgCyShUHiGVqd+kMBVa17NoNJ9jXOp5RFDpjy++9IXFDay1O2gjbz9vzEDWdMS4aI6VVr5ZZ9c4kBUMbUKgxKIl+JpkS/FTOHDQUu8Ny0VeC2lQA9opPujQXRl95sZqz/wDIjyp7REh2eanmfvDUX1wjMk7bYkEIGFESKT90SMU6WkXxel/aPTd0bKEgZNWgz6x538OqKZhUm4Hlm9eUb3Y94TUppLLC6lJURzsSBTSMzXKTpI0tG1GLbL9I5kW0h+WOXS5iHs+2CaAoZ3qKHmOd9ILatvEr6tKPboeFfSMhxd0XW+CYpNKM9XqwzvpWI28t2JmIIUCMQZxUEGjgj+QpQnWIyPiKViwgSzk2IA/avnFoucmYlSpbCniSzG9CkZNeIqcGn0J2eV743cqVM+WqtPCWYqAaoGo/EVM6SAq1ALnMVanUWj0v4h3YJqST9QqK2rb25Rjt67KpJUVAUOGgbDXCHu5LO5vfgNrTajekvSlmw7WZliG0zz08i0NuW6fvzixnSMLcajiARVutohYfbulrxfTspNUCk5/f85wuI6aUjmFHto+TQatf3rAQEm9eMOTC1OkApViGz7484RSuZP6iKGsN2DdY6YHBhsK79Icyvce9jATZoCNYCcMS0pAeoJyp7QSVHRzx/uClSlYnpUi7WEVOuS7uRkVqrTV/MwAjk5co5ovGcE8CBCkwUu8AFn8PJJmgAOySSLUGcbbY07SZwxlAk/7mWgp18JHjxci8VP8A/OtnSozir/TB0Lkn7RsUhMtKlEWqBxDXHCh6xlavNWRxr8s09Pj/AHadjXwpKYzAzETAGexAcgHq3laHviZBAwhOIFViBYd9iJfwxs7JBLuQVqZvqU5L8WArFhtuzBaFB2NweOfT8xmyyVmssdKjJbt2gqmnZ1bKhYY/RNYkAEuAoYSKPVvqHSz3YkS/EgqUgFmUCFJBLFKnqzauzXIIZ7d5csQbAHq5IB0cvpyiymFKwAAHBYNTCm+mvDWGy5U+Ev7iqDTuwFSRh+qmEk5Ua9Yy+/N1/OUENUMTXQEljl5Z841E1RQBcg0NR2L2iCkAhSiQApg7tq4e7VHlSEwzlB7kTJWqZgd77u+WUhAUsMGYE6lRURQGo8OQig+QAx1AOd43+79kJmj68K0qM1woApOJk4i1QWDgv0jJ7z2RMqcZeMLZICmukqAcGjOPfKNrBlt7fSjlxV8RQvTkA1swTV4Pwg8G42r6wCgxIfNh0f2MAn2i4VA533JbvrChV3rTWAevdvzHPppAA5KSSQO/7g0lobQM/wCx0vHYu/6gJPX5XwwgXJDC9QCSkqDZ3EPS/hgOxIcNyIKSpxwxJUPKLGRvAUSWokk2LEJIDtmzp/8AHlEudtiRiVZpQfgXmkV5PGB9rKuWW2j56ZwDagPpA4IdlDwJ/wCo+wgjHoSmRymFSpoeMcmUCYgg1PwApSSs0wqUEPX6gnEQBybzjT7WozFoR/sXU2Q8L3sS/wCYr/hXZky9jKlUxLTNQdMOOWqvFIAbnDu8dpMtaZqWcOA9snvUigyjJzLdmbRq4HWL+BttnQEoJq6g4Ya+zZCGNomVY+EF2US7nNmsXaM9su/CoMS1LBzQUu4EWOxpTMQoqmhRA8PgwsRUYnJa5tdxpGfLC48yOykmSZgIPBvKv3rDmxzgw83YZNVtainCIi5wBIOVGJelXfqIZkO6mehHlnelusLttHR9Ejec0FgCdLWDCop0iItIUkJV4QBiGiiS7Fv+tGL9IaUsqW5L1BFSKVz4xO2KUlSgSkL8Kglwk1xACnmOsOvgSFq0ZD4p3+uWkIlulahiUsuSlNgJYfCkXqBYUakYpRzLk1Ju7l6k5njxiw+J9t+dtU5dxiKU8k+Afb1iGC1aHMGuhPWN3T41CC459MnLkc5MZWR5c7WgZZrf05Q6QQSL9eOVYD5Z0z15fmO5xBAEFj69504wLs1NIWVxoM4kBxEplM9mBYvwNrwCyXhzFRmY6d2gGfKufHjp5RAHoqdtpid1VBDWGVbVg96bWsS5gd2Qokgv/FgfInk8UuxzkBypOHJhjANGyc5gg0iFtu8E4FMsMQaJF6ZVs+sZyw3LotviJnwlqHk2jCFOfOCCnZ3zyLZQ2SRrVjp3eNIqCQaQwfr29Ijd/iLHdkoKmID5+gD15wN0rCKtnoXyBL2bAzNKKVB1FyCcJBsAPFYdHio2tRVMwkO/0hwKM9+PW0Wa5hP1PhIKW0rW3N6RGmJKwlz4pfhpT0peMqLp2zRxx4ocl7EoJT/hQoihZRdndnBFC8IvZlJBZMyv8VAkhn+lYuOesT5EmcwKPmClbHDzelYu9k2skAFIQWAIAbL9RXnlcfqWXCPhU7rnfNxAklqEm/XMFnryiXOGEuAzdLgp5vn0iZtElKZhWA2JISoUDkPXmxN+ERxJPzi5DUsHcZNXlFdyTdronzkjKYEO7Xrflzibsi2NP4oJ60V+IGd9RswFOFx0anpD+wSAUKU9VOE8gCzdTCyfAXweJpmFTOCSRnxY+8PfNYJehalOIGukSN1bSTLTLUAsKwAJIDg6y1XB9KxI27dKggLlnHKAxZYkAgfUm7UFftWPRuaTpmOotq0VhVemnpf7wbilCOx+/OBXMBamXra+kBMZzzYc9YYWwFJo9O/1CpSNc26ZwqVeEsBbjxrEzcWz/MmhLBSiFFKS3iXhcCrVu3FoG6TZC5ZGw3Yg53fJoRGb5ta9Y0+2zpE3ZgmXKUJybq/2JOY1ZhSM0pJACsJAsHBD4SxrmQWdrZwkJ7lyqOk47WaTaZBUpySABUDQAYfxW3nELejFKmIz0OViT9TdbkxcbWxSej6ljw4E+kUu3rdCuAsBaljrXjHDE26LORJWilQS3I9t5QrvbhlpTsQKVFr6U87QBU/LKn5MXCkdhrGp+DNgEyYouB8tJPicuVHQNpGUZzHovwRsYRIxKcFZKv8Ax+kOdXSenOK2rnsxOjvpobp0y0l7CliTUgVdtCzEVcML2o0Vm99sQna0snClUtjlUqz6Bnjt7fFUmWVJSDMUaMFUTTWta1bMRjdu3mudMxqZ/pAGQ4HV4p6fBOT3S6ot5c0I8R7s9b2PeADtUF31b+ofKwVDIuSOANwY8k2Peak0ExQFDcn9xayt5rIcbQCWav2L2jnPQNPhjx1MZeG/3vPAZnpUZs3PNtfzDEhZSSokXH6EZvYN7K8OIAtnxPPlBr35LfCuaEYWDELUWA1ANeDxx/ZpL4as6faR7LrD8xkDMMTza/eUX0hGAJBoEipJsGuryjIo+LdlkOZYmTVUuMAdzcqq1rJjLb++K521MJimSLS0OE1p4s1lszTQCJjo8mR1VL6/8OWTUQXXJTSU/LAUGp9Jpk1Q9wQLxp90TCZKSFF7PxBN4yqpxWpyXNuQHBom7LvQywUpZnJ8QdyftYRr5YOS+pTwzUZc9FhvLcomeKSlKMihOJiRmkl2drZEGzxQTEKSSFAhQpW+eRvnGh2TfqRiC8QetPEmvqnyiVtPy5yUgFKy4/kAWrY30pHOM5wdSXA8sUJ8xZlJyGc5EGG0uWAFcr3yOt2i13tsaZSXCjVTBJSHtU4g1OheI+60t8yZiCcCQATi+peIDC2bA6R3U7juRXlBqVAb0nqUs4lzCEkAY1EkUZ+Bv2ImzdpmbUhIUslcslypVCFMCvgp0gKI4E5xUpHhVzT7w7sc/AtKmcPVxdJuOoeBxVcdohS5NZvBLS1Np5kaZxSbZJ8ClJ+nDnqWozRebUp5Km/1p309IoNpP+FfAivX7xXw3X8y3lX+CpS39faAK61g0wOG3Zi4UhAYnzt6zVoTLK2QhOEJT4QcvE31dYhLFvTvrApgaT7JTa6DIEKlbN5wmKEJgogdm08SbH0Oh/MSZG8SDUB6OWrpeIaVt+4eloc6ZkZdIVr8R4t3wWw+I1oSUpQlCm/5GdYz8JNukUq00u7XvwGevtEiZsRH1FnAIdJDg5w0ZSc1HoPyYWMYx+Uae+XzAKUHLZ8/Ot6QSZTinmQwgVLFWD8+cAVEw5zY8spsl+JU187WHDhACsAAYJRpAAgggrv9wLQVIAHJs4qUMRJYNWvdYlTMCJCEKfGr/KGZqnCMbh/oBtmYr0mhPf7ix3utIaVhGNGB1vUJEtghrM5JfhCvtJE32yGlTpVYORQP28CR4AWsSPOsNvD8kOhXBjDCmvb/ABsf9SPQmM7N/wDbq6e0aRSWRwwk+kZrbJoTIw5qwsOAqTTusVMP+y7m4/oVKFQUofqAJaH9nEXCkgJt4ACHNoLl+kCPvAHpzQR1hUh4cmIv3ygsahop+0P7Gl3vDExMTNiQ4iG+CYL4hdrWXAKiWAAcuwyERlJ1h/bfqhiIXQ83ywWgVQ6lPnBTxTmYmxNvAyiCZzDnyntBy5OtILQKLI5uYGdSJuAad9iIW0/UYE7CUaQKa0bozv0z5cYst9bVMUrCt8KVrUhw2IqIClYmdQOAVdg1Ih7Al5iAG+tN6i+YzHCJW9hOJQZuJikqlOp2llR+mtA4MK63IVfKQIe2VYCVvdqacQc6jPhDSUPbtoIJ8Pn9ocg2k8ASz/1PSkYjaJrl8gwEaXf204UBIuscaJzPU06GM4Jd/SK+njSss6h26GsNokSxDaUvEpKadOEWGyvFESZdz/cEAGhAh+EPKgJSEkCtbZwc298oGSKmFmVNSYj0bwZVE6QmjcoiAROliIkTj7GNr+qGEiH548UMwLoiXYSYVan41hEiCSHMAEgJhDeHZhDAQCYQ6sE2ivm/UecWc24AFyzcYr5yGUQ4LEhw9cqeUNE5ZCRuUttEk/8A2yx5qAhvbdnKcBKkqCkhSWXiwpcsk3wqFaOecBsy2WlWYUkg8iC/pEjb9nCVPjScZUpklyl1Gi9FcPtB94T7pBh9f0htCfWG0p75RIVKIA0Iyr/UMQFvDaDMWTlYDRItEYiOjoEqVIaTt2xZaYkKtHR0DBEf+UHMjo6AF0HIFIFdIWOg9GfQCbxOlQkdESGxjO0XeAIhI6BdEPs4wsm4jo6Aj0lThaEQISOhUdPTp0N/+sCh/klhR/2ScBt/Jgx5s8dHRKSfZzm2mKDJyM1PMIWPRuEFMRIDH/MQU/xMtPisaqBpajUe5jo6J2/UVSGh8p6iYqtjgHNy5+0PjaZQ+mQ/GZMKvQADWEjojbf6kb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descr="https://upload.wikimedia.org/wikipedia/commons/thumb/0/02/Henry_the_Navigator1.jpg/220px-Henry_the_Navigator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752601"/>
            <a:ext cx="3121025" cy="2743199"/>
          </a:xfrm>
          <a:prstGeom prst="rect">
            <a:avLst/>
          </a:prstGeom>
          <a:noFill/>
          <a:ln>
            <a:noFill/>
          </a:ln>
        </p:spPr>
      </p:pic>
      <p:sp>
        <p:nvSpPr>
          <p:cNvPr id="9" name="Left Arrow 8"/>
          <p:cNvSpPr/>
          <p:nvPr/>
        </p:nvSpPr>
        <p:spPr>
          <a:xfrm>
            <a:off x="4038600" y="2438400"/>
            <a:ext cx="4953000" cy="33528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n-US" sz="2300" b="1" dirty="0">
                <a:solidFill>
                  <a:schemeClr val="tx1"/>
                </a:solidFill>
              </a:rPr>
              <a:t>Born in 4 March 1394 in Porto, Kingdom of Portugal</a:t>
            </a:r>
          </a:p>
          <a:p>
            <a:pPr marL="285750" indent="-285750" algn="ctr">
              <a:buFont typeface="Arial" pitchFamily="34" charset="0"/>
              <a:buChar char="•"/>
            </a:pPr>
            <a:r>
              <a:rPr lang="en-US" sz="2300" b="1" dirty="0">
                <a:solidFill>
                  <a:schemeClr val="tx1"/>
                </a:solidFill>
              </a:rPr>
              <a:t>3</a:t>
            </a:r>
            <a:r>
              <a:rPr lang="en-US" sz="2300" b="1" baseline="30000" dirty="0">
                <a:solidFill>
                  <a:schemeClr val="tx1"/>
                </a:solidFill>
              </a:rPr>
              <a:t>rd</a:t>
            </a:r>
            <a:r>
              <a:rPr lang="en-US" sz="2300" b="1" dirty="0">
                <a:solidFill>
                  <a:schemeClr val="tx1"/>
                </a:solidFill>
              </a:rPr>
              <a:t> son of John I of Portugal and Philippa of Lancaster</a:t>
            </a:r>
          </a:p>
          <a:p>
            <a:pPr marL="285750" indent="-285750">
              <a:buFont typeface="Arial" pitchFamily="34" charset="0"/>
              <a:buChar char="•"/>
            </a:pPr>
            <a:endParaRPr lang="en-US" sz="2300" dirty="0">
              <a:solidFill>
                <a:schemeClr val="tx1"/>
              </a:solidFill>
            </a:endParaRPr>
          </a:p>
        </p:txBody>
      </p:sp>
      <p:sp>
        <p:nvSpPr>
          <p:cNvPr id="10" name="Oval 9"/>
          <p:cNvSpPr/>
          <p:nvPr/>
        </p:nvSpPr>
        <p:spPr>
          <a:xfrm>
            <a:off x="4038600" y="1452266"/>
            <a:ext cx="4267200" cy="83373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a:solidFill>
                  <a:schemeClr val="tx1"/>
                </a:solidFill>
              </a:rPr>
              <a:t>What About Henry?</a:t>
            </a:r>
          </a:p>
        </p:txBody>
      </p:sp>
      <p:sp>
        <p:nvSpPr>
          <p:cNvPr id="11" name="Horizontal Scroll 10"/>
          <p:cNvSpPr/>
          <p:nvPr/>
        </p:nvSpPr>
        <p:spPr>
          <a:xfrm>
            <a:off x="155575" y="4495800"/>
            <a:ext cx="4264025" cy="21336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600" dirty="0"/>
              <a:t>Died 13 November 1460</a:t>
            </a:r>
          </a:p>
          <a:p>
            <a:pPr marL="285750" indent="-285750">
              <a:buFont typeface="Arial" pitchFamily="34" charset="0"/>
              <a:buChar char="•"/>
            </a:pPr>
            <a:r>
              <a:rPr lang="en-US" sz="2600" dirty="0"/>
              <a:t>Place of death-Sagres, Kingdom of the Algarve</a:t>
            </a:r>
          </a:p>
        </p:txBody>
      </p:sp>
    </p:spTree>
    <p:extLst>
      <p:ext uri="{BB962C8B-B14F-4D97-AF65-F5344CB8AC3E}">
        <p14:creationId xmlns:p14="http://schemas.microsoft.com/office/powerpoint/2010/main" val="196939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Algerian" pitchFamily="82" charset="0"/>
              </a:rPr>
              <a:t>Henry as “</a:t>
            </a:r>
            <a:r>
              <a:rPr lang="en-US" b="1" dirty="0">
                <a:latin typeface="Algerian" pitchFamily="82" charset="0"/>
              </a:rPr>
              <a:t>The Navigator</a:t>
            </a:r>
            <a:r>
              <a:rPr lang="en-US" b="1" dirty="0">
                <a:solidFill>
                  <a:srgbClr val="7030A0"/>
                </a:solidFill>
                <a:latin typeface="Algerian" pitchFamily="82" charset="0"/>
              </a:rPr>
              <a:t>”</a:t>
            </a:r>
          </a:p>
        </p:txBody>
      </p:sp>
      <p:sp>
        <p:nvSpPr>
          <p:cNvPr id="3" name="Content Placeholder 2"/>
          <p:cNvSpPr>
            <a:spLocks noGrp="1"/>
          </p:cNvSpPr>
          <p:nvPr>
            <p:ph idx="1"/>
          </p:nvPr>
        </p:nvSpPr>
        <p:spPr/>
        <p:txBody>
          <a:bodyPr>
            <a:normAutofit lnSpcReduction="10000"/>
          </a:bodyPr>
          <a:lstStyle/>
          <a:p>
            <a:r>
              <a:rPr lang="en-US" b="1" dirty="0">
                <a:solidFill>
                  <a:srgbClr val="990033"/>
                </a:solidFill>
                <a:latin typeface="Andalus" pitchFamily="18" charset="-78"/>
                <a:cs typeface="Andalus" pitchFamily="18" charset="-78"/>
              </a:rPr>
              <a:t>Henry never journeyed the sea</a:t>
            </a:r>
          </a:p>
          <a:p>
            <a:r>
              <a:rPr lang="en-US" dirty="0">
                <a:latin typeface="Andalus" pitchFamily="18" charset="-78"/>
                <a:cs typeface="Andalus" pitchFamily="18" charset="-78"/>
              </a:rPr>
              <a:t>Henry organized expeditions </a:t>
            </a:r>
          </a:p>
          <a:p>
            <a:pPr marL="0" indent="0">
              <a:buNone/>
            </a:pPr>
            <a:r>
              <a:rPr lang="en-US" dirty="0">
                <a:latin typeface="Andalus" pitchFamily="18" charset="-78"/>
                <a:cs typeface="Andalus" pitchFamily="18" charset="-78"/>
              </a:rPr>
              <a:t>   of sailors to explore the western </a:t>
            </a:r>
          </a:p>
          <a:p>
            <a:pPr marL="0" indent="0">
              <a:buNone/>
            </a:pPr>
            <a:r>
              <a:rPr lang="en-US" dirty="0">
                <a:latin typeface="Andalus" pitchFamily="18" charset="-78"/>
                <a:cs typeface="Andalus" pitchFamily="18" charset="-78"/>
              </a:rPr>
              <a:t>   coast of Africa</a:t>
            </a:r>
          </a:p>
          <a:p>
            <a:pPr>
              <a:lnSpc>
                <a:spcPct val="110000"/>
              </a:lnSpc>
            </a:pPr>
            <a:r>
              <a:rPr lang="en-US" b="1" dirty="0">
                <a:solidFill>
                  <a:srgbClr val="990033"/>
                </a:solidFill>
                <a:latin typeface="Andalus" pitchFamily="18" charset="-78"/>
                <a:cs typeface="Andalus" pitchFamily="18" charset="-78"/>
              </a:rPr>
              <a:t>In 1416, Henry founded the </a:t>
            </a:r>
          </a:p>
          <a:p>
            <a:pPr marL="0" indent="0">
              <a:lnSpc>
                <a:spcPct val="110000"/>
              </a:lnSpc>
              <a:buNone/>
            </a:pPr>
            <a:r>
              <a:rPr lang="en-US" b="1" dirty="0">
                <a:solidFill>
                  <a:srgbClr val="990033"/>
                </a:solidFill>
                <a:latin typeface="Andalus" pitchFamily="18" charset="-78"/>
                <a:cs typeface="Andalus" pitchFamily="18" charset="-78"/>
              </a:rPr>
              <a:t>   School of Navigation in Sagres, </a:t>
            </a:r>
          </a:p>
          <a:p>
            <a:pPr marL="0" indent="0">
              <a:lnSpc>
                <a:spcPct val="110000"/>
              </a:lnSpc>
              <a:buNone/>
            </a:pPr>
            <a:r>
              <a:rPr lang="en-US" b="1" dirty="0">
                <a:solidFill>
                  <a:srgbClr val="990033"/>
                </a:solidFill>
                <a:latin typeface="Andalus" pitchFamily="18" charset="-78"/>
                <a:cs typeface="Andalus" pitchFamily="18" charset="-78"/>
              </a:rPr>
              <a:t>   at the southwestern tip </a:t>
            </a:r>
          </a:p>
          <a:p>
            <a:pPr marL="0" indent="0">
              <a:lnSpc>
                <a:spcPct val="110000"/>
              </a:lnSpc>
              <a:buNone/>
            </a:pPr>
            <a:r>
              <a:rPr lang="en-US" b="1" dirty="0">
                <a:solidFill>
                  <a:srgbClr val="990033"/>
                </a:solidFill>
                <a:latin typeface="Andalus" pitchFamily="18" charset="-78"/>
                <a:cs typeface="Andalus" pitchFamily="18" charset="-78"/>
              </a:rPr>
              <a:t>   of Portugal</a:t>
            </a:r>
          </a:p>
          <a:p>
            <a:endParaRPr lang="en-US" b="1" dirty="0">
              <a:solidFill>
                <a:srgbClr val="990033"/>
              </a:solidFill>
              <a:latin typeface="Andalus" pitchFamily="18" charset="-78"/>
              <a:cs typeface="Andalus" pitchFamily="18" charset="-78"/>
            </a:endParaRPr>
          </a:p>
        </p:txBody>
      </p:sp>
      <p:pic>
        <p:nvPicPr>
          <p:cNvPr id="4" name="Picture 3" descr="http://www.msad40.org/%7Elibrary-williams/images/Explorer_ship.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828800"/>
            <a:ext cx="2514600" cy="3581400"/>
          </a:xfrm>
          <a:prstGeom prst="rect">
            <a:avLst/>
          </a:prstGeom>
          <a:noFill/>
          <a:ln>
            <a:noFill/>
          </a:ln>
        </p:spPr>
      </p:pic>
    </p:spTree>
    <p:extLst>
      <p:ext uri="{BB962C8B-B14F-4D97-AF65-F5344CB8AC3E}">
        <p14:creationId xmlns:p14="http://schemas.microsoft.com/office/powerpoint/2010/main" val="2039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latin typeface="Algerian" pitchFamily="82" charset="0"/>
              </a:rPr>
              <a:t>Henry as “</a:t>
            </a:r>
            <a:r>
              <a:rPr lang="en-US" b="1" dirty="0">
                <a:latin typeface="Algerian" pitchFamily="82" charset="0"/>
              </a:rPr>
              <a:t>The Navigator</a:t>
            </a:r>
            <a:r>
              <a:rPr lang="en-US" b="1" dirty="0">
                <a:solidFill>
                  <a:srgbClr val="7030A0"/>
                </a:solidFill>
                <a:latin typeface="Algerian" pitchFamily="82" charset="0"/>
              </a:rPr>
              <a:t>” Continued</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990033"/>
                </a:solidFill>
              </a:rPr>
              <a:t>Astronomers, geographers </a:t>
            </a:r>
          </a:p>
          <a:p>
            <a:pPr marL="0" indent="0">
              <a:buNone/>
            </a:pPr>
            <a:r>
              <a:rPr lang="en-US" b="1" dirty="0">
                <a:solidFill>
                  <a:srgbClr val="990033"/>
                </a:solidFill>
              </a:rPr>
              <a:t>   and mathematicians study </a:t>
            </a:r>
          </a:p>
          <a:p>
            <a:pPr marL="0" indent="0">
              <a:buNone/>
            </a:pPr>
            <a:r>
              <a:rPr lang="en-US" b="1" dirty="0">
                <a:solidFill>
                  <a:srgbClr val="990033"/>
                </a:solidFill>
              </a:rPr>
              <a:t>   and teach new methods of </a:t>
            </a:r>
          </a:p>
          <a:p>
            <a:pPr marL="0" indent="0">
              <a:buNone/>
            </a:pPr>
            <a:r>
              <a:rPr lang="en-US" b="1" dirty="0">
                <a:solidFill>
                  <a:srgbClr val="990033"/>
                </a:solidFill>
              </a:rPr>
              <a:t>   navigation and traveling the seas</a:t>
            </a:r>
          </a:p>
          <a:p>
            <a:r>
              <a:rPr lang="en-US" dirty="0"/>
              <a:t>Expeditions were planned </a:t>
            </a:r>
          </a:p>
          <a:p>
            <a:pPr marL="0" indent="0">
              <a:buNone/>
            </a:pPr>
            <a:r>
              <a:rPr lang="en-US" dirty="0"/>
              <a:t>    using the latest maps, tools </a:t>
            </a:r>
          </a:p>
          <a:p>
            <a:pPr marL="0" indent="0">
              <a:buNone/>
            </a:pPr>
            <a:r>
              <a:rPr lang="en-US" dirty="0"/>
              <a:t>    and information about wind </a:t>
            </a:r>
          </a:p>
          <a:p>
            <a:pPr marL="0" indent="0">
              <a:buNone/>
            </a:pPr>
            <a:r>
              <a:rPr lang="en-US" dirty="0"/>
              <a:t>    currents in the Atlantic Ocean</a:t>
            </a:r>
          </a:p>
        </p:txBody>
      </p:sp>
      <p:pic>
        <p:nvPicPr>
          <p:cNvPr id="4" name="Picture 3" descr="https://encrypted-tbn1.gstatic.com/images?q=tbn:ANd9GcS_OfxiZiNsVm1zWrHo89XPTp9NqXmpFEAaZ3cmSPAKDy5Bqx1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066800"/>
            <a:ext cx="2362200" cy="2514600"/>
          </a:xfrm>
          <a:prstGeom prst="rect">
            <a:avLst/>
          </a:prstGeom>
          <a:noFill/>
          <a:ln>
            <a:noFill/>
          </a:ln>
        </p:spPr>
      </p:pic>
      <p:pic>
        <p:nvPicPr>
          <p:cNvPr id="5" name="Picture 4" descr="http://thumbs.dreamstime.com/z/south-atlantic-ocean-31963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962400"/>
            <a:ext cx="2819400" cy="2590800"/>
          </a:xfrm>
          <a:prstGeom prst="rect">
            <a:avLst/>
          </a:prstGeom>
          <a:noFill/>
          <a:ln>
            <a:noFill/>
          </a:ln>
        </p:spPr>
      </p:pic>
    </p:spTree>
    <p:extLst>
      <p:ext uri="{BB962C8B-B14F-4D97-AF65-F5344CB8AC3E}">
        <p14:creationId xmlns:p14="http://schemas.microsoft.com/office/powerpoint/2010/main" val="3246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latin typeface="Algerian" pitchFamily="82" charset="0"/>
              </a:rPr>
              <a:t>Christopher Columbus-Where was He Going?</a:t>
            </a:r>
          </a:p>
        </p:txBody>
      </p:sp>
      <p:pic>
        <p:nvPicPr>
          <p:cNvPr id="4" name="Content Placeholder 3" descr="http://powpak.nlsd.k12.oh.us/powpak/data/mcardiel/pictures/7.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447800"/>
            <a:ext cx="5791199" cy="3962400"/>
          </a:xfrm>
          <a:prstGeom prst="rect">
            <a:avLst/>
          </a:prstGeom>
          <a:noFill/>
          <a:ln>
            <a:noFill/>
          </a:ln>
        </p:spPr>
      </p:pic>
      <p:sp>
        <p:nvSpPr>
          <p:cNvPr id="5" name="TextBox 4"/>
          <p:cNvSpPr txBox="1"/>
          <p:nvPr/>
        </p:nvSpPr>
        <p:spPr>
          <a:xfrm>
            <a:off x="5867400" y="1461016"/>
            <a:ext cx="3124200" cy="3139321"/>
          </a:xfrm>
          <a:prstGeom prst="rect">
            <a:avLst/>
          </a:prstGeom>
          <a:noFill/>
        </p:spPr>
        <p:txBody>
          <a:bodyPr wrap="square" rtlCol="0">
            <a:spAutoFit/>
          </a:bodyPr>
          <a:lstStyle/>
          <a:p>
            <a:pPr marL="285750" indent="-285750">
              <a:buFont typeface="Arial" pitchFamily="34" charset="0"/>
              <a:buChar char="•"/>
            </a:pPr>
            <a:r>
              <a:rPr lang="en-US" b="1" dirty="0">
                <a:latin typeface="Andalus" pitchFamily="18" charset="-78"/>
                <a:cs typeface="Andalus" pitchFamily="18" charset="-78"/>
              </a:rPr>
              <a:t>Columbus asked for permission from Monarch’s in Spain and Portugal to sail to the far east to look for trade routes to the west</a:t>
            </a:r>
          </a:p>
          <a:p>
            <a:pPr marL="285750" indent="-285750">
              <a:buFont typeface="Arial" pitchFamily="34" charset="0"/>
              <a:buChar char="•"/>
            </a:pPr>
            <a:r>
              <a:rPr lang="en-US" b="1" dirty="0">
                <a:latin typeface="Andalus" pitchFamily="18" charset="-78"/>
                <a:cs typeface="Andalus" pitchFamily="18" charset="-78"/>
              </a:rPr>
              <a:t>In 1492, Queen Isabella and King Ferdinand of Spain granted his request</a:t>
            </a:r>
          </a:p>
          <a:p>
            <a:pPr marL="285750" indent="-285750">
              <a:buFont typeface="Arial" pitchFamily="34" charset="0"/>
              <a:buChar char="•"/>
            </a:pPr>
            <a:r>
              <a:rPr lang="en-US" b="1" dirty="0">
                <a:latin typeface="Andalus" pitchFamily="18" charset="-78"/>
                <a:cs typeface="Andalus" pitchFamily="18" charset="-78"/>
              </a:rPr>
              <a:t>Columbus promised to bring back gold, spices and silk from Asia</a:t>
            </a:r>
          </a:p>
        </p:txBody>
      </p:sp>
      <p:pic>
        <p:nvPicPr>
          <p:cNvPr id="6" name="Picture 5" descr="http://static1.businessinsider.com/image/4b0459e40000000000a61b68/how-gold-parties-rip-people-of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839236"/>
            <a:ext cx="1371600" cy="1828800"/>
          </a:xfrm>
          <a:prstGeom prst="rect">
            <a:avLst/>
          </a:prstGeom>
          <a:noFill/>
          <a:ln>
            <a:noFill/>
          </a:ln>
        </p:spPr>
      </p:pic>
      <p:pic>
        <p:nvPicPr>
          <p:cNvPr id="8" name="Picture 7" descr="http://us.123rf.com/400wm/400/400/erdosain/erdosain1211/erdosain121100009/16460325-various-bowls-of-spices-over-wooden-background-colours-and-textur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2560" y="5399690"/>
            <a:ext cx="1295399" cy="1828800"/>
          </a:xfrm>
          <a:prstGeom prst="rect">
            <a:avLst/>
          </a:prstGeom>
          <a:noFill/>
          <a:ln>
            <a:noFill/>
          </a:ln>
        </p:spPr>
      </p:pic>
      <p:pic>
        <p:nvPicPr>
          <p:cNvPr id="9" name="Picture 8" descr="http://www.globaltextiles.com/html/images/upload/tradeleads/342/3412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2553" y="5181600"/>
            <a:ext cx="1219200" cy="1828800"/>
          </a:xfrm>
          <a:prstGeom prst="rect">
            <a:avLst/>
          </a:prstGeom>
          <a:noFill/>
          <a:ln>
            <a:noFill/>
          </a:ln>
        </p:spPr>
      </p:pic>
      <p:sp>
        <p:nvSpPr>
          <p:cNvPr id="7" name="TextBox 6"/>
          <p:cNvSpPr txBox="1"/>
          <p:nvPr/>
        </p:nvSpPr>
        <p:spPr>
          <a:xfrm>
            <a:off x="228600" y="5410200"/>
            <a:ext cx="4038600" cy="1200329"/>
          </a:xfrm>
          <a:prstGeom prst="rect">
            <a:avLst/>
          </a:prstGeom>
          <a:noFill/>
        </p:spPr>
        <p:txBody>
          <a:bodyPr wrap="square" rtlCol="0">
            <a:spAutoFit/>
          </a:bodyPr>
          <a:lstStyle/>
          <a:p>
            <a:pPr marL="285750" indent="-285750">
              <a:buFont typeface="Arial" pitchFamily="34" charset="0"/>
              <a:buChar char="•"/>
            </a:pPr>
            <a:r>
              <a:rPr lang="en-US" b="1" dirty="0">
                <a:latin typeface="Andalus" pitchFamily="18" charset="-78"/>
                <a:cs typeface="Andalus" pitchFamily="18" charset="-78"/>
              </a:rPr>
              <a:t>Columbus also promised to spread Christianity and to explore China</a:t>
            </a:r>
          </a:p>
          <a:p>
            <a:pPr marL="285750" indent="-285750">
              <a:buFont typeface="Arial" pitchFamily="34" charset="0"/>
              <a:buChar char="•"/>
            </a:pPr>
            <a:r>
              <a:rPr lang="en-US" b="1" dirty="0">
                <a:latin typeface="Andalus" pitchFamily="18" charset="-78"/>
                <a:cs typeface="Andalus" pitchFamily="18" charset="-78"/>
              </a:rPr>
              <a:t>He also requested to be the Governor of the lands he discovered</a:t>
            </a:r>
          </a:p>
        </p:txBody>
      </p:sp>
    </p:spTree>
    <p:extLst>
      <p:ext uri="{BB962C8B-B14F-4D97-AF65-F5344CB8AC3E}">
        <p14:creationId xmlns:p14="http://schemas.microsoft.com/office/powerpoint/2010/main" val="186981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latin typeface="Algerian" pitchFamily="82" charset="0"/>
              </a:rPr>
              <a:t>Columbus and the Nina, the Pinta and the Santa Maria</a:t>
            </a: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b="1" dirty="0">
                <a:solidFill>
                  <a:srgbClr val="00CC00"/>
                </a:solidFill>
              </a:rPr>
              <a:t>Columbus set sail on </a:t>
            </a:r>
          </a:p>
          <a:p>
            <a:pPr marL="0" indent="0">
              <a:buNone/>
            </a:pPr>
            <a:r>
              <a:rPr lang="en-US" b="1" dirty="0">
                <a:solidFill>
                  <a:srgbClr val="00CC00"/>
                </a:solidFill>
              </a:rPr>
              <a:t>    August 3, 1492 and hit </a:t>
            </a:r>
          </a:p>
          <a:p>
            <a:pPr marL="0" indent="0">
              <a:buNone/>
            </a:pPr>
            <a:r>
              <a:rPr lang="en-US" b="1" dirty="0">
                <a:solidFill>
                  <a:srgbClr val="00CC00"/>
                </a:solidFill>
              </a:rPr>
              <a:t>    land on October 12, 1492</a:t>
            </a:r>
          </a:p>
          <a:p>
            <a:r>
              <a:rPr lang="en-US" b="1" dirty="0">
                <a:solidFill>
                  <a:srgbClr val="FF0000"/>
                </a:solidFill>
              </a:rPr>
              <a:t>Thinking that it was Asia, </a:t>
            </a:r>
          </a:p>
          <a:p>
            <a:pPr marL="0" indent="0">
              <a:buNone/>
            </a:pPr>
            <a:r>
              <a:rPr lang="en-US" b="1" dirty="0">
                <a:solidFill>
                  <a:srgbClr val="FF0000"/>
                </a:solidFill>
              </a:rPr>
              <a:t>    Columbus named it </a:t>
            </a:r>
          </a:p>
          <a:p>
            <a:pPr marL="0" indent="0">
              <a:buNone/>
            </a:pPr>
            <a:r>
              <a:rPr lang="en-US" b="1" dirty="0">
                <a:solidFill>
                  <a:srgbClr val="FF0000"/>
                </a:solidFill>
              </a:rPr>
              <a:t>    </a:t>
            </a:r>
            <a:r>
              <a:rPr lang="en-US" b="1" dirty="0"/>
              <a:t>San Salvador</a:t>
            </a:r>
          </a:p>
          <a:p>
            <a:r>
              <a:rPr lang="en-US" b="1" dirty="0">
                <a:solidFill>
                  <a:srgbClr val="00CC00"/>
                </a:solidFill>
              </a:rPr>
              <a:t>He continued on his journey to find China and ended up in Cuba.</a:t>
            </a:r>
          </a:p>
          <a:p>
            <a:r>
              <a:rPr lang="en-US" b="1" dirty="0">
                <a:solidFill>
                  <a:srgbClr val="FF0000"/>
                </a:solidFill>
              </a:rPr>
              <a:t>Columbus still never found the “riches” he was looking for</a:t>
            </a:r>
          </a:p>
        </p:txBody>
      </p:sp>
      <p:pic>
        <p:nvPicPr>
          <p:cNvPr id="5" name="Picture 4" descr="http://www.wordtravels.com/images/map/Cuba_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828800"/>
            <a:ext cx="3124200" cy="1676400"/>
          </a:xfrm>
          <a:prstGeom prst="rect">
            <a:avLst/>
          </a:prstGeom>
          <a:noFill/>
          <a:ln>
            <a:noFill/>
          </a:ln>
        </p:spPr>
      </p:pic>
    </p:spTree>
    <p:extLst>
      <p:ext uri="{BB962C8B-B14F-4D97-AF65-F5344CB8AC3E}">
        <p14:creationId xmlns:p14="http://schemas.microsoft.com/office/powerpoint/2010/main" val="21815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1442</Words>
  <Application>Microsoft Office PowerPoint</Application>
  <PresentationFormat>On-screen Show (4:3)</PresentationFormat>
  <Paragraphs>152</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Andalus</vt:lpstr>
      <vt:lpstr>Aparajita</vt:lpstr>
      <vt:lpstr>Arial</vt:lpstr>
      <vt:lpstr>Arial Black</vt:lpstr>
      <vt:lpstr>Arial Unicode MS</vt:lpstr>
      <vt:lpstr>Calibri</vt:lpstr>
      <vt:lpstr>Office Theme</vt:lpstr>
      <vt:lpstr>Reasons for Exploration</vt:lpstr>
      <vt:lpstr>Impact of Exploration  SPAIN</vt:lpstr>
      <vt:lpstr>Portugal Impact of Exploration</vt:lpstr>
      <vt:lpstr>PowerPoint Presentation</vt:lpstr>
      <vt:lpstr>PowerPoint Presentation</vt:lpstr>
      <vt:lpstr>Henry as “The Navigator”</vt:lpstr>
      <vt:lpstr>Henry as “The Navigator” Continued</vt:lpstr>
      <vt:lpstr>Christopher Columbus-Where was He Going?</vt:lpstr>
      <vt:lpstr>Columbus and the Nina, the Pinta and the Santa Maria</vt:lpstr>
      <vt:lpstr>Columbus’s Remaining Voyages</vt:lpstr>
      <vt:lpstr>The End of the Voyage and Columbus’s Legacy</vt:lpstr>
      <vt:lpstr>Brainpop!</vt:lpstr>
      <vt:lpstr>…Vasco Da Gama</vt:lpstr>
      <vt:lpstr>The Voyages of Amerigo Vespucci</vt:lpstr>
      <vt:lpstr>Ferdinand Magellan</vt:lpstr>
      <vt:lpstr>Magellan…The Final Years</vt:lpstr>
      <vt:lpstr>Circling the Globe…Finally</vt:lpstr>
      <vt:lpstr>Effects of Portuguese Exploration on Indigenous (native) populations</vt:lpstr>
      <vt:lpstr>Effects of Spanish Exploration on Indigenous (native) populations</vt:lpstr>
      <vt:lpstr>Who were the Spanish Conquistadors?</vt:lpstr>
      <vt:lpstr>Conquistadors</vt:lpstr>
      <vt:lpstr>Conquistadors</vt:lpstr>
      <vt:lpstr>Why were the Spanish victorious?</vt:lpstr>
      <vt:lpstr>Conquistadors</vt:lpstr>
      <vt:lpstr>Columbian Exchange</vt:lpstr>
      <vt:lpstr>PowerPoint Presentation</vt:lpstr>
      <vt:lpstr>Impact of Columbian Exchange</vt:lpstr>
      <vt:lpstr>Columbian Exchange</vt:lpstr>
    </vt:vector>
  </TitlesOfParts>
  <Company>Wake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for Exploration</dc:title>
  <dc:creator>kdavies</dc:creator>
  <cp:lastModifiedBy>Kristin Davies</cp:lastModifiedBy>
  <cp:revision>63</cp:revision>
  <cp:lastPrinted>2014-09-03T09:16:19Z</cp:lastPrinted>
  <dcterms:created xsi:type="dcterms:W3CDTF">2014-08-26T19:34:11Z</dcterms:created>
  <dcterms:modified xsi:type="dcterms:W3CDTF">2018-08-29T19:50:25Z</dcterms:modified>
</cp:coreProperties>
</file>