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9" r:id="rId3"/>
    <p:sldId id="270" r:id="rId4"/>
    <p:sldId id="266" r:id="rId5"/>
    <p:sldId id="263" r:id="rId6"/>
    <p:sldId id="258" r:id="rId7"/>
    <p:sldId id="259" r:id="rId8"/>
    <p:sldId id="260" r:id="rId9"/>
    <p:sldId id="261" r:id="rId10"/>
    <p:sldId id="262" r:id="rId11"/>
    <p:sldId id="264" r:id="rId12"/>
    <p:sldId id="267" r:id="rId13"/>
    <p:sldId id="265"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8AF2BE-1D56-41FC-A7DF-BA9C35BED44D}" type="datetimeFigureOut">
              <a:rPr lang="en-US" smtClean="0"/>
              <a:pPr/>
              <a:t>8/28/2018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EDCE75-9881-4F3E-BCB2-C80A5F85AE03}" type="slidenum">
              <a:rPr lang="en-US" smtClean="0"/>
              <a:pPr/>
              <a:t>‹#›</a:t>
            </a:fld>
            <a:endParaRPr lang="en-US"/>
          </a:p>
        </p:txBody>
      </p:sp>
    </p:spTree>
    <p:extLst>
      <p:ext uri="{BB962C8B-B14F-4D97-AF65-F5344CB8AC3E}">
        <p14:creationId xmlns:p14="http://schemas.microsoft.com/office/powerpoint/2010/main" val="2043854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AB9236F-58B5-4BEE-A32D-88F76901C30A}" type="datetimeFigureOut">
              <a:rPr lang="en-US" smtClean="0"/>
              <a:t>8/28/2018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C19CA78-353B-4250-A779-1393481420FB}" type="slidenum">
              <a:rPr lang="en-US" smtClean="0"/>
              <a:t>‹#›</a:t>
            </a:fld>
            <a:endParaRPr lang="en-US"/>
          </a:p>
        </p:txBody>
      </p:sp>
    </p:spTree>
    <p:extLst>
      <p:ext uri="{BB962C8B-B14F-4D97-AF65-F5344CB8AC3E}">
        <p14:creationId xmlns:p14="http://schemas.microsoft.com/office/powerpoint/2010/main" val="282144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C19CA78-353B-4250-A779-1393481420FB}" type="slidenum">
              <a:rPr lang="en-US" smtClean="0"/>
              <a:t>1</a:t>
            </a:fld>
            <a:endParaRPr lang="en-US"/>
          </a:p>
        </p:txBody>
      </p:sp>
    </p:spTree>
    <p:extLst>
      <p:ext uri="{BB962C8B-B14F-4D97-AF65-F5344CB8AC3E}">
        <p14:creationId xmlns:p14="http://schemas.microsoft.com/office/powerpoint/2010/main" val="3885402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19CA78-353B-4250-A779-1393481420FB}" type="slidenum">
              <a:rPr lang="en-US" smtClean="0"/>
              <a:t>6</a:t>
            </a:fld>
            <a:endParaRPr lang="en-US"/>
          </a:p>
        </p:txBody>
      </p:sp>
    </p:spTree>
    <p:extLst>
      <p:ext uri="{BB962C8B-B14F-4D97-AF65-F5344CB8AC3E}">
        <p14:creationId xmlns:p14="http://schemas.microsoft.com/office/powerpoint/2010/main" val="3626059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AB9591-BC49-4700-BD22-326BF6C8FE65}"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AB9591-BC49-4700-BD22-326BF6C8FE65}"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AB9591-BC49-4700-BD22-326BF6C8FE65}"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AB9591-BC49-4700-BD22-326BF6C8FE65}"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AB9591-BC49-4700-BD22-326BF6C8FE65}"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AB9591-BC49-4700-BD22-326BF6C8FE65}"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AB9591-BC49-4700-BD22-326BF6C8FE65}" type="datetimeFigureOut">
              <a:rPr lang="en-US" smtClean="0"/>
              <a:pPr/>
              <a:t>8/28/2018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AB9591-BC49-4700-BD22-326BF6C8FE65}" type="datetimeFigureOut">
              <a:rPr lang="en-US" smtClean="0"/>
              <a:pPr/>
              <a:t>8/28/2018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B9591-BC49-4700-BD22-326BF6C8FE65}" type="datetimeFigureOut">
              <a:rPr lang="en-US" smtClean="0"/>
              <a:pPr/>
              <a:t>8/28/2018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AB9591-BC49-4700-BD22-326BF6C8FE65}"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AB9591-BC49-4700-BD22-326BF6C8FE65}" type="datetimeFigureOut">
              <a:rPr lang="en-US" smtClean="0"/>
              <a:pPr/>
              <a:t>8/28/2018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BD897-B0EF-4F79-9613-B97F415701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B9591-BC49-4700-BD22-326BF6C8FE65}" type="datetimeFigureOut">
              <a:rPr lang="en-US" smtClean="0"/>
              <a:pPr/>
              <a:t>8/28/2018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BD897-B0EF-4F79-9613-B97F415701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rsdavies7thgrade.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2209799"/>
          </a:xfrm>
        </p:spPr>
        <p:txBody>
          <a:bodyPr>
            <a:normAutofit/>
          </a:bodyPr>
          <a:lstStyle/>
          <a:p>
            <a:r>
              <a:rPr lang="en-US" sz="8000" dirty="0"/>
              <a:t>Mrs. Davies</a:t>
            </a:r>
          </a:p>
        </p:txBody>
      </p:sp>
      <p:sp>
        <p:nvSpPr>
          <p:cNvPr id="5" name="TextBox 4"/>
          <p:cNvSpPr txBox="1"/>
          <p:nvPr/>
        </p:nvSpPr>
        <p:spPr>
          <a:xfrm>
            <a:off x="685800" y="2438400"/>
            <a:ext cx="6096000" cy="1107996"/>
          </a:xfrm>
          <a:prstGeom prst="rect">
            <a:avLst/>
          </a:prstGeom>
          <a:noFill/>
        </p:spPr>
        <p:txBody>
          <a:bodyPr wrap="square" rtlCol="0">
            <a:spAutoFit/>
          </a:bodyPr>
          <a:lstStyle/>
          <a:p>
            <a:r>
              <a:rPr lang="en-US" sz="6600" dirty="0"/>
              <a:t>SOCIAL STUDIES</a:t>
            </a:r>
          </a:p>
        </p:txBody>
      </p:sp>
      <p:pic>
        <p:nvPicPr>
          <p:cNvPr id="4" name="Picture 3" descr="globe.jpg"/>
          <p:cNvPicPr>
            <a:picLocks noChangeAspect="1"/>
          </p:cNvPicPr>
          <p:nvPr/>
        </p:nvPicPr>
        <p:blipFill>
          <a:blip r:embed="rId3" cstate="print"/>
          <a:stretch>
            <a:fillRect/>
          </a:stretch>
        </p:blipFill>
        <p:spPr>
          <a:xfrm>
            <a:off x="6400800" y="3962400"/>
            <a:ext cx="2514600" cy="2514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Baveuse" pitchFamily="2" charset="0"/>
              </a:rPr>
              <a:t>Grading Policy</a:t>
            </a:r>
          </a:p>
        </p:txBody>
      </p:sp>
      <p:sp>
        <p:nvSpPr>
          <p:cNvPr id="4" name="Content Placeholder 3"/>
          <p:cNvSpPr>
            <a:spLocks noGrp="1"/>
          </p:cNvSpPr>
          <p:nvPr>
            <p:ph sz="half" idx="1"/>
          </p:nvPr>
        </p:nvSpPr>
        <p:spPr>
          <a:xfrm>
            <a:off x="457200" y="1143000"/>
            <a:ext cx="2514600" cy="4983163"/>
          </a:xfrm>
          <a:ln w="28575">
            <a:solidFill>
              <a:schemeClr val="tx1"/>
            </a:solidFill>
          </a:ln>
        </p:spPr>
        <p:txBody>
          <a:bodyPr>
            <a:normAutofit/>
          </a:bodyPr>
          <a:lstStyle/>
          <a:p>
            <a:pPr>
              <a:buNone/>
            </a:pPr>
            <a:r>
              <a:rPr lang="en-US" u="sng" dirty="0">
                <a:latin typeface="Baveuse" pitchFamily="2" charset="0"/>
              </a:rPr>
              <a:t>Grading:</a:t>
            </a:r>
          </a:p>
          <a:p>
            <a:pPr>
              <a:buNone/>
            </a:pPr>
            <a:r>
              <a:rPr lang="en-US" sz="2400" dirty="0"/>
              <a:t>40% - Summative - Major assessments (tests, projects)</a:t>
            </a:r>
          </a:p>
          <a:p>
            <a:pPr>
              <a:buNone/>
            </a:pPr>
            <a:r>
              <a:rPr lang="en-US" sz="2400" dirty="0"/>
              <a:t>30% - Minor assessments (quizzes/DBQs)</a:t>
            </a:r>
          </a:p>
          <a:p>
            <a:pPr>
              <a:buNone/>
            </a:pPr>
            <a:r>
              <a:rPr lang="en-US" sz="2400" dirty="0"/>
              <a:t>20% - Classwork</a:t>
            </a:r>
          </a:p>
          <a:p>
            <a:pPr>
              <a:buNone/>
            </a:pPr>
            <a:r>
              <a:rPr lang="en-US" sz="2400" dirty="0"/>
              <a:t>10% - Homework</a:t>
            </a:r>
          </a:p>
        </p:txBody>
      </p:sp>
      <p:sp>
        <p:nvSpPr>
          <p:cNvPr id="5" name="Content Placeholder 4"/>
          <p:cNvSpPr>
            <a:spLocks noGrp="1"/>
          </p:cNvSpPr>
          <p:nvPr>
            <p:ph sz="half" idx="2"/>
          </p:nvPr>
        </p:nvSpPr>
        <p:spPr>
          <a:xfrm>
            <a:off x="3048000" y="1143000"/>
            <a:ext cx="5638800" cy="4983163"/>
          </a:xfrm>
          <a:solidFill>
            <a:schemeClr val="accent1">
              <a:lumMod val="20000"/>
              <a:lumOff val="80000"/>
            </a:schemeClr>
          </a:solidFill>
          <a:ln>
            <a:solidFill>
              <a:schemeClr val="tx1"/>
            </a:solidFill>
            <a:prstDash val="lgDashDot"/>
          </a:ln>
        </p:spPr>
        <p:txBody>
          <a:bodyPr>
            <a:normAutofit fontScale="77500" lnSpcReduction="20000"/>
          </a:bodyPr>
          <a:lstStyle/>
          <a:p>
            <a:pPr>
              <a:buNone/>
            </a:pPr>
            <a:r>
              <a:rPr lang="en-US" u="sng" dirty="0">
                <a:latin typeface="Baveuse" pitchFamily="2" charset="0"/>
              </a:rPr>
              <a:t>Test Corrections</a:t>
            </a:r>
            <a:r>
              <a:rPr lang="en-US" dirty="0"/>
              <a:t>:</a:t>
            </a:r>
          </a:p>
          <a:p>
            <a:pPr>
              <a:buFont typeface="Arial" charset="0"/>
              <a:buChar char="•"/>
            </a:pPr>
            <a:r>
              <a:rPr lang="en-US" dirty="0"/>
              <a:t>This policy applies ONLY to tests.</a:t>
            </a:r>
          </a:p>
          <a:p>
            <a:pPr>
              <a:buFont typeface="Arial" charset="0"/>
              <a:buChar char="•"/>
            </a:pPr>
            <a:r>
              <a:rPr lang="en-US" dirty="0"/>
              <a:t>Students will be given an opportunity to make corrections after a test. </a:t>
            </a:r>
          </a:p>
          <a:p>
            <a:pPr>
              <a:buFont typeface="Arial" charset="0"/>
              <a:buChar char="•"/>
            </a:pPr>
            <a:r>
              <a:rPr lang="en-US" dirty="0"/>
              <a:t>Any student may make corrections and will receive ½ credit back per question. </a:t>
            </a:r>
          </a:p>
          <a:p>
            <a:pPr>
              <a:buFont typeface="Arial" charset="0"/>
              <a:buChar char="•"/>
            </a:pPr>
            <a:r>
              <a:rPr lang="en-US" dirty="0"/>
              <a:t>You have up to 5 days to turn in corrections after a test is returned to you. </a:t>
            </a:r>
          </a:p>
          <a:p>
            <a:pPr>
              <a:buFont typeface="Arial" charset="0"/>
              <a:buChar char="•"/>
            </a:pPr>
            <a:r>
              <a:rPr lang="en-US" dirty="0"/>
              <a:t>Students must complete the test corrections using the guide/directions provided by Mrs. Davies.</a:t>
            </a:r>
          </a:p>
          <a:p>
            <a:pPr marL="0" indent="0">
              <a:buNone/>
            </a:pPr>
            <a:r>
              <a:rPr lang="en-US" u="sng" dirty="0"/>
              <a:t>Late Work</a:t>
            </a:r>
            <a:r>
              <a:rPr lang="en-US" dirty="0"/>
              <a:t>:</a:t>
            </a:r>
          </a:p>
          <a:p>
            <a:r>
              <a:rPr lang="en-US" dirty="0"/>
              <a:t>10 points will be deducted every day after an assignment is entered into Power School. </a:t>
            </a:r>
          </a:p>
          <a:p>
            <a:r>
              <a:rPr lang="en-US" dirty="0"/>
              <a:t>After 5 days, late assignments will not be accepted. </a:t>
            </a:r>
          </a:p>
          <a:p>
            <a:pPr marL="0" indent="0">
              <a:buNone/>
            </a:pPr>
            <a:endParaRPr lang="en-US" dirty="0"/>
          </a:p>
          <a:p>
            <a:pPr>
              <a:buFont typeface="Arial" charset="0"/>
              <a:buChar char="•"/>
            </a:pP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 Website </a:t>
            </a:r>
            <a:br>
              <a:rPr lang="en-US" dirty="0"/>
            </a:br>
            <a:r>
              <a:rPr lang="en-US" dirty="0"/>
              <a:t>In Progress………..</a:t>
            </a:r>
            <a:br>
              <a:rPr lang="en-US" dirty="0"/>
            </a:br>
            <a:endParaRPr lang="en-US" dirty="0"/>
          </a:p>
        </p:txBody>
      </p:sp>
      <p:sp>
        <p:nvSpPr>
          <p:cNvPr id="3" name="Content Placeholder 2"/>
          <p:cNvSpPr>
            <a:spLocks noGrp="1"/>
          </p:cNvSpPr>
          <p:nvPr>
            <p:ph idx="1"/>
          </p:nvPr>
        </p:nvSpPr>
        <p:spPr/>
        <p:txBody>
          <a:bodyPr>
            <a:normAutofit fontScale="92500"/>
          </a:bodyPr>
          <a:lstStyle/>
          <a:p>
            <a:pPr>
              <a:buNone/>
            </a:pPr>
            <a:r>
              <a:rPr lang="en-US" dirty="0"/>
              <a:t>RBMS website        Academics           7</a:t>
            </a:r>
            <a:r>
              <a:rPr lang="en-US" baseline="30000" dirty="0"/>
              <a:t>th</a:t>
            </a:r>
            <a:r>
              <a:rPr lang="en-US" dirty="0"/>
              <a:t> grade</a:t>
            </a:r>
          </a:p>
          <a:p>
            <a:pPr>
              <a:buNone/>
            </a:pPr>
            <a:r>
              <a:rPr lang="en-US" u="sng" dirty="0"/>
              <a:t>Homework and assignments </a:t>
            </a:r>
            <a:r>
              <a:rPr lang="en-US" dirty="0"/>
              <a:t>will be posted on the main page of our team website for that day. Archived (or more specific information will be on  individual websites). If you are absent, you should check the website for work missed in class. Links to assignments will be on the website as well. </a:t>
            </a:r>
          </a:p>
          <a:p>
            <a:pPr>
              <a:buNone/>
            </a:pPr>
            <a:r>
              <a:rPr lang="en-US" dirty="0"/>
              <a:t>You should get in the habit of checking the team website regularly.</a:t>
            </a:r>
          </a:p>
        </p:txBody>
      </p:sp>
      <p:sp>
        <p:nvSpPr>
          <p:cNvPr id="4" name="Right Arrow 3"/>
          <p:cNvSpPr/>
          <p:nvPr/>
        </p:nvSpPr>
        <p:spPr>
          <a:xfrm>
            <a:off x="2895600" y="1811466"/>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334000" y="1872541"/>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Tiger Den 8:15-8:35</a:t>
            </a:r>
          </a:p>
        </p:txBody>
      </p:sp>
      <p:sp>
        <p:nvSpPr>
          <p:cNvPr id="3" name="Content Placeholder 2"/>
          <p:cNvSpPr>
            <a:spLocks noGrp="1"/>
          </p:cNvSpPr>
          <p:nvPr>
            <p:ph idx="1"/>
          </p:nvPr>
        </p:nvSpPr>
        <p:spPr/>
        <p:txBody>
          <a:bodyPr>
            <a:normAutofit fontScale="92500" lnSpcReduction="10000"/>
          </a:bodyPr>
          <a:lstStyle/>
          <a:p>
            <a:r>
              <a:rPr lang="en-US" dirty="0"/>
              <a:t>Homework will projected every morning on the board in each homeroom. </a:t>
            </a:r>
          </a:p>
          <a:p>
            <a:r>
              <a:rPr lang="en-US" dirty="0"/>
              <a:t>Please get in the habit of writing your homework in your agenda EVERY DAY! Even if there is no homework. </a:t>
            </a:r>
          </a:p>
          <a:p>
            <a:r>
              <a:rPr lang="en-US" dirty="0"/>
              <a:t>Use this time to work on assignments, projects and get extra help from teachers.</a:t>
            </a:r>
          </a:p>
          <a:p>
            <a:r>
              <a:rPr lang="en-US" dirty="0"/>
              <a:t>If you do not have anything to work on, you will be reading a book. We will go to the media center weekly to check out books.</a:t>
            </a:r>
          </a:p>
        </p:txBody>
      </p:sp>
    </p:spTree>
    <p:extLst>
      <p:ext uri="{BB962C8B-B14F-4D97-AF65-F5344CB8AC3E}">
        <p14:creationId xmlns:p14="http://schemas.microsoft.com/office/powerpoint/2010/main" val="4056169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4000" r="-2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Power School – checking grades</a:t>
            </a:r>
          </a:p>
        </p:txBody>
      </p:sp>
      <p:sp>
        <p:nvSpPr>
          <p:cNvPr id="3" name="Content Placeholder 2"/>
          <p:cNvSpPr>
            <a:spLocks noGrp="1"/>
          </p:cNvSpPr>
          <p:nvPr>
            <p:ph idx="1"/>
          </p:nvPr>
        </p:nvSpPr>
        <p:spPr/>
        <p:txBody>
          <a:bodyPr>
            <a:normAutofit fontScale="85000" lnSpcReduction="20000"/>
          </a:bodyPr>
          <a:lstStyle/>
          <a:p>
            <a:r>
              <a:rPr lang="en-US" sz="3600" dirty="0">
                <a:latin typeface="Comic Sans MS" pitchFamily="66" charset="0"/>
              </a:rPr>
              <a:t>Grades are updated weekly!</a:t>
            </a:r>
          </a:p>
          <a:p>
            <a:r>
              <a:rPr lang="en-US" sz="3600" dirty="0">
                <a:latin typeface="Comic Sans MS" pitchFamily="66" charset="0"/>
              </a:rPr>
              <a:t>It is very important that you check PS regularly. </a:t>
            </a:r>
          </a:p>
          <a:p>
            <a:pPr marL="0" indent="0" algn="ctr">
              <a:buNone/>
            </a:pPr>
            <a:r>
              <a:rPr lang="en-US" sz="3600" dirty="0">
                <a:latin typeface="Comic Sans MS" pitchFamily="66" charset="0"/>
              </a:rPr>
              <a:t>Remind</a:t>
            </a:r>
          </a:p>
          <a:p>
            <a:r>
              <a:rPr lang="en-US" sz="3600" dirty="0">
                <a:latin typeface="Comic Sans MS" pitchFamily="66" charset="0"/>
              </a:rPr>
              <a:t>There is a Remind code for the team and for Social Studies. Remind allows us to send text reminders  about upcoming assignments and/or dates to remember.</a:t>
            </a:r>
          </a:p>
          <a:p>
            <a:r>
              <a:rPr lang="en-US" sz="3600" dirty="0">
                <a:latin typeface="Comic Sans MS" pitchFamily="66" charset="0"/>
              </a:rPr>
              <a:t>Text </a:t>
            </a:r>
            <a:r>
              <a:rPr lang="en-US" sz="3600" u="sng" dirty="0">
                <a:latin typeface="Comic Sans MS" pitchFamily="66" charset="0"/>
              </a:rPr>
              <a:t>@h9h262 </a:t>
            </a:r>
            <a:r>
              <a:rPr lang="en-US" sz="3600" dirty="0">
                <a:latin typeface="Comic Sans MS" pitchFamily="66" charset="0"/>
              </a:rPr>
              <a:t>to 81010 to join the team Remind.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BYOD – Bring Your Own Device (phone, tablet, laptop)	</a:t>
            </a:r>
          </a:p>
        </p:txBody>
      </p:sp>
      <p:sp>
        <p:nvSpPr>
          <p:cNvPr id="3" name="Content Placeholder 2"/>
          <p:cNvSpPr>
            <a:spLocks noGrp="1"/>
          </p:cNvSpPr>
          <p:nvPr>
            <p:ph idx="1"/>
          </p:nvPr>
        </p:nvSpPr>
        <p:spPr/>
        <p:txBody>
          <a:bodyPr>
            <a:normAutofit fontScale="85000" lnSpcReduction="20000"/>
          </a:bodyPr>
          <a:lstStyle/>
          <a:p>
            <a:r>
              <a:rPr lang="en-US" dirty="0"/>
              <a:t>RBMS is a BYOD school.</a:t>
            </a:r>
          </a:p>
          <a:p>
            <a:r>
              <a:rPr lang="en-US" dirty="0"/>
              <a:t>You may bring devices to class with you, but we will not use them every day. I will let you know if we will be using devices that day and it is expected that you will ONLY use your device for the assignment given that day.</a:t>
            </a:r>
          </a:p>
          <a:p>
            <a:r>
              <a:rPr lang="en-US" dirty="0"/>
              <a:t>Your phone will be taken if used inappropriately and BYOD privileges will be taken away.</a:t>
            </a:r>
          </a:p>
          <a:p>
            <a:pPr marL="0" indent="0">
              <a:buNone/>
            </a:pPr>
            <a:r>
              <a:rPr lang="en-US" dirty="0"/>
              <a:t>Google Classroom</a:t>
            </a:r>
          </a:p>
          <a:p>
            <a:r>
              <a:rPr lang="en-US" dirty="0"/>
              <a:t>We will be using GC for assignments throughout the year.</a:t>
            </a:r>
          </a:p>
          <a:p>
            <a:r>
              <a:rPr lang="en-US" dirty="0"/>
              <a:t>Assignments and grades will be posted on Google CR.</a:t>
            </a:r>
          </a:p>
        </p:txBody>
      </p:sp>
    </p:spTree>
    <p:extLst>
      <p:ext uri="{BB962C8B-B14F-4D97-AF65-F5344CB8AC3E}">
        <p14:creationId xmlns:p14="http://schemas.microsoft.com/office/powerpoint/2010/main" val="121187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3C06-3A8E-441F-9B65-0415C6C793E9}"/>
              </a:ext>
            </a:extLst>
          </p:cNvPr>
          <p:cNvSpPr>
            <a:spLocks noGrp="1"/>
          </p:cNvSpPr>
          <p:nvPr>
            <p:ph type="title"/>
          </p:nvPr>
        </p:nvSpPr>
        <p:spPr/>
        <p:txBody>
          <a:bodyPr/>
          <a:lstStyle/>
          <a:p>
            <a:r>
              <a:rPr lang="en-US" dirty="0"/>
              <a:t>Daily Schedule	</a:t>
            </a:r>
          </a:p>
        </p:txBody>
      </p:sp>
      <p:sp>
        <p:nvSpPr>
          <p:cNvPr id="3" name="Content Placeholder 2">
            <a:extLst>
              <a:ext uri="{FF2B5EF4-FFF2-40B4-BE49-F238E27FC236}">
                <a16:creationId xmlns:a16="http://schemas.microsoft.com/office/drawing/2014/main" id="{446CA147-516E-43EE-9F09-B74BDF2F4A8E}"/>
              </a:ext>
            </a:extLst>
          </p:cNvPr>
          <p:cNvSpPr>
            <a:spLocks noGrp="1"/>
          </p:cNvSpPr>
          <p:nvPr>
            <p:ph idx="1"/>
          </p:nvPr>
        </p:nvSpPr>
        <p:spPr/>
        <p:txBody>
          <a:bodyPr>
            <a:normAutofit fontScale="77500" lnSpcReduction="20000"/>
          </a:bodyPr>
          <a:lstStyle/>
          <a:p>
            <a:r>
              <a:rPr lang="en-US" dirty="0"/>
              <a:t>The daily schedule will be posted on the board every day. We will review the unit and objective for the day.</a:t>
            </a:r>
          </a:p>
          <a:p>
            <a:pPr marL="0" indent="0">
              <a:buNone/>
            </a:pPr>
            <a:r>
              <a:rPr lang="en-US" b="1" u="sng" dirty="0"/>
              <a:t>Warm-Ups</a:t>
            </a:r>
          </a:p>
          <a:p>
            <a:r>
              <a:rPr lang="en-US" dirty="0"/>
              <a:t>You will be given a warm-up sheet every two weeks. You are expected to get your warm-up sheet out immediately upon entering the classroom. You need to respond to the warm-up question and be prepared to share your answer. This should take no longer than 5 minutes. Warm-ups will be counted as a classwork grade and collected every two weeks.</a:t>
            </a:r>
          </a:p>
          <a:p>
            <a:r>
              <a:rPr lang="en-US" dirty="0"/>
              <a:t>If you lose the warm-up handout, you will need to use a sheet of notebook paper to complete the remaining warm-up. I WILL NOT give you another copy. </a:t>
            </a:r>
          </a:p>
          <a:p>
            <a:endParaRPr lang="en-US" dirty="0"/>
          </a:p>
        </p:txBody>
      </p:sp>
    </p:spTree>
    <p:extLst>
      <p:ext uri="{BB962C8B-B14F-4D97-AF65-F5344CB8AC3E}">
        <p14:creationId xmlns:p14="http://schemas.microsoft.com/office/powerpoint/2010/main" val="428078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B18B-AE59-4CAA-9B81-1D12F4A8FE47}"/>
              </a:ext>
            </a:extLst>
          </p:cNvPr>
          <p:cNvSpPr>
            <a:spLocks noGrp="1"/>
          </p:cNvSpPr>
          <p:nvPr>
            <p:ph type="title"/>
          </p:nvPr>
        </p:nvSpPr>
        <p:spPr/>
        <p:txBody>
          <a:bodyPr/>
          <a:lstStyle/>
          <a:p>
            <a:r>
              <a:rPr lang="en-US" dirty="0"/>
              <a:t>Homework	</a:t>
            </a:r>
          </a:p>
        </p:txBody>
      </p:sp>
      <p:sp>
        <p:nvSpPr>
          <p:cNvPr id="3" name="Content Placeholder 2">
            <a:extLst>
              <a:ext uri="{FF2B5EF4-FFF2-40B4-BE49-F238E27FC236}">
                <a16:creationId xmlns:a16="http://schemas.microsoft.com/office/drawing/2014/main" id="{1B5427F6-9E90-43CF-A202-34235630E630}"/>
              </a:ext>
            </a:extLst>
          </p:cNvPr>
          <p:cNvSpPr>
            <a:spLocks noGrp="1"/>
          </p:cNvSpPr>
          <p:nvPr>
            <p:ph idx="1"/>
          </p:nvPr>
        </p:nvSpPr>
        <p:spPr/>
        <p:txBody>
          <a:bodyPr/>
          <a:lstStyle/>
          <a:p>
            <a:r>
              <a:rPr lang="en-US" dirty="0"/>
              <a:t>You will not have daily homework in Social Studies. </a:t>
            </a:r>
          </a:p>
          <a:p>
            <a:r>
              <a:rPr lang="en-US" dirty="0"/>
              <a:t>Homework will consist of completing work that was not finished during class, working on a project, or preparing for the next day if necessary.</a:t>
            </a:r>
          </a:p>
        </p:txBody>
      </p:sp>
    </p:spTree>
    <p:extLst>
      <p:ext uri="{BB962C8B-B14F-4D97-AF65-F5344CB8AC3E}">
        <p14:creationId xmlns:p14="http://schemas.microsoft.com/office/powerpoint/2010/main" val="224099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latin typeface="Comic Sans MS" pitchFamily="66" charset="0"/>
              </a:rPr>
              <a:t>Supplies</a:t>
            </a:r>
          </a:p>
        </p:txBody>
      </p:sp>
      <p:sp>
        <p:nvSpPr>
          <p:cNvPr id="3" name="Content Placeholder 2"/>
          <p:cNvSpPr>
            <a:spLocks noGrp="1"/>
          </p:cNvSpPr>
          <p:nvPr>
            <p:ph idx="1"/>
          </p:nvPr>
        </p:nvSpPr>
        <p:spPr>
          <a:xfrm>
            <a:off x="457200" y="1600200"/>
            <a:ext cx="8534400" cy="4525963"/>
          </a:xfrm>
        </p:spPr>
        <p:txBody>
          <a:bodyPr>
            <a:normAutofit lnSpcReduction="10000"/>
          </a:bodyPr>
          <a:lstStyle/>
          <a:p>
            <a:r>
              <a:rPr lang="en-US" sz="4400" dirty="0">
                <a:latin typeface="Baveuse" pitchFamily="2" charset="0"/>
              </a:rPr>
              <a:t>2-3 in. binder</a:t>
            </a:r>
          </a:p>
          <a:p>
            <a:r>
              <a:rPr lang="en-US" sz="4400" dirty="0">
                <a:latin typeface="Baveuse" pitchFamily="2" charset="0"/>
              </a:rPr>
              <a:t>Lined notebook paper</a:t>
            </a:r>
          </a:p>
          <a:p>
            <a:r>
              <a:rPr lang="en-US" sz="4400" dirty="0">
                <a:latin typeface="Baveuse" pitchFamily="2" charset="0"/>
              </a:rPr>
              <a:t>Dividers for sections in the binder</a:t>
            </a:r>
          </a:p>
          <a:p>
            <a:r>
              <a:rPr lang="en-US" sz="4400" dirty="0">
                <a:latin typeface="Baveuse" pitchFamily="2" charset="0"/>
              </a:rPr>
              <a:t>Colored Pencils</a:t>
            </a:r>
          </a:p>
          <a:p>
            <a:r>
              <a:rPr lang="en-US" sz="4400" dirty="0">
                <a:latin typeface="Baveuse" pitchFamily="2" charset="0"/>
              </a:rPr>
              <a:t>Glue sticks </a:t>
            </a:r>
          </a:p>
          <a:p>
            <a:r>
              <a:rPr lang="en-US" sz="4400" dirty="0">
                <a:latin typeface="Baveuse" pitchFamily="2" charset="0"/>
              </a:rPr>
              <a:t>Earbuds/Headphones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04801"/>
            <a:ext cx="8305800" cy="1371600"/>
          </a:xfrm>
        </p:spPr>
        <p:txBody>
          <a:bodyPr>
            <a:normAutofit/>
          </a:bodyPr>
          <a:lstStyle/>
          <a:p>
            <a:r>
              <a:rPr lang="en-US" dirty="0"/>
              <a:t>Binder/Notebook</a:t>
            </a:r>
          </a:p>
        </p:txBody>
      </p:sp>
      <p:sp>
        <p:nvSpPr>
          <p:cNvPr id="7" name="TextBox 6"/>
          <p:cNvSpPr txBox="1"/>
          <p:nvPr/>
        </p:nvSpPr>
        <p:spPr>
          <a:xfrm>
            <a:off x="1143000" y="1676401"/>
            <a:ext cx="7162800" cy="2062103"/>
          </a:xfrm>
          <a:prstGeom prst="rect">
            <a:avLst/>
          </a:prstGeom>
          <a:noFill/>
        </p:spPr>
        <p:txBody>
          <a:bodyPr wrap="square" rtlCol="0">
            <a:spAutoFit/>
          </a:bodyPr>
          <a:lstStyle/>
          <a:p>
            <a:r>
              <a:rPr lang="en-US" sz="3200" dirty="0"/>
              <a:t>Your notebook will have 3 sections.</a:t>
            </a:r>
          </a:p>
          <a:p>
            <a:r>
              <a:rPr lang="en-US" sz="3200" dirty="0"/>
              <a:t>Section 1: Warm-ups</a:t>
            </a:r>
          </a:p>
          <a:p>
            <a:r>
              <a:rPr lang="en-US" sz="3200" dirty="0"/>
              <a:t>Section 2: Classwork</a:t>
            </a:r>
          </a:p>
          <a:p>
            <a:r>
              <a:rPr lang="en-US" sz="3200" dirty="0"/>
              <a:t>Section 3: Graded Work</a:t>
            </a:r>
          </a:p>
        </p:txBody>
      </p:sp>
      <p:pic>
        <p:nvPicPr>
          <p:cNvPr id="6" name="Picture 5" descr="WireboundWideRuleNotebook.png"/>
          <p:cNvPicPr>
            <a:picLocks noChangeAspect="1"/>
          </p:cNvPicPr>
          <p:nvPr/>
        </p:nvPicPr>
        <p:blipFill>
          <a:blip r:embed="rId2" cstate="print"/>
          <a:stretch>
            <a:fillRect/>
          </a:stretch>
        </p:blipFill>
        <p:spPr>
          <a:xfrm>
            <a:off x="152400" y="3867740"/>
            <a:ext cx="2438400" cy="26277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Class Expectations</a:t>
            </a:r>
          </a:p>
        </p:txBody>
      </p:sp>
      <p:sp>
        <p:nvSpPr>
          <p:cNvPr id="3" name="Content Placeholder 2"/>
          <p:cNvSpPr>
            <a:spLocks noGrp="1"/>
          </p:cNvSpPr>
          <p:nvPr>
            <p:ph idx="1"/>
          </p:nvPr>
        </p:nvSpPr>
        <p:spPr/>
        <p:txBody>
          <a:bodyPr>
            <a:normAutofit/>
          </a:bodyPr>
          <a:lstStyle/>
          <a:p>
            <a:pPr>
              <a:buFont typeface="Arial" charset="0"/>
              <a:buChar char="•"/>
            </a:pPr>
            <a:r>
              <a:rPr lang="en-US" sz="4800" dirty="0">
                <a:latin typeface="Cambria Math" pitchFamily="18" charset="0"/>
                <a:ea typeface="Cambria Math" pitchFamily="18" charset="0"/>
              </a:rPr>
              <a:t>Be Polite </a:t>
            </a:r>
          </a:p>
          <a:p>
            <a:pPr>
              <a:buFont typeface="Arial" charset="0"/>
              <a:buChar char="•"/>
            </a:pPr>
            <a:r>
              <a:rPr lang="en-US" sz="4800" dirty="0">
                <a:latin typeface="Cambria Math" pitchFamily="18" charset="0"/>
                <a:ea typeface="Cambria Math" pitchFamily="18" charset="0"/>
              </a:rPr>
              <a:t>Be Prepared </a:t>
            </a:r>
          </a:p>
          <a:p>
            <a:pPr>
              <a:buFont typeface="Arial" charset="0"/>
              <a:buChar char="•"/>
            </a:pPr>
            <a:r>
              <a:rPr lang="en-US" sz="4800" dirty="0">
                <a:latin typeface="Cambria Math" pitchFamily="18" charset="0"/>
                <a:ea typeface="Cambria Math" pitchFamily="18" charset="0"/>
              </a:rPr>
              <a:t>Be Punctual</a:t>
            </a:r>
          </a:p>
          <a:p>
            <a:pPr>
              <a:buFont typeface="Arial" charset="0"/>
              <a:buChar char="•"/>
            </a:pPr>
            <a:r>
              <a:rPr lang="en-US" sz="4800" dirty="0">
                <a:latin typeface="Cambria Math" pitchFamily="18" charset="0"/>
                <a:ea typeface="Cambria Math" pitchFamily="18" charset="0"/>
              </a:rPr>
              <a:t>Be Positive</a:t>
            </a:r>
          </a:p>
          <a:p>
            <a:pPr>
              <a:buFont typeface="Arial" charset="0"/>
              <a:buChar char="•"/>
            </a:pPr>
            <a:r>
              <a:rPr lang="en-US" sz="4800" dirty="0">
                <a:latin typeface="Cambria Math" pitchFamily="18" charset="0"/>
                <a:ea typeface="Cambria Math" pitchFamily="18" charset="0"/>
              </a:rPr>
              <a:t>Respect People &amp; Property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1"/>
          </a:lnRef>
          <a:fillRef idx="1">
            <a:schemeClr val="lt1"/>
          </a:fillRef>
          <a:effectRef idx="0">
            <a:schemeClr val="accent1"/>
          </a:effectRef>
          <a:fontRef idx="minor">
            <a:schemeClr val="dk1"/>
          </a:fontRef>
        </p:style>
        <p:txBody>
          <a:bodyPr/>
          <a:lstStyle/>
          <a:p>
            <a:r>
              <a:rPr lang="en-US" dirty="0"/>
              <a:t>Curriculum</a:t>
            </a:r>
          </a:p>
        </p:txBody>
      </p:sp>
      <p:sp>
        <p:nvSpPr>
          <p:cNvPr id="3" name="Content Placeholder 2"/>
          <p:cNvSpPr>
            <a:spLocks noGrp="1"/>
          </p:cNvSpPr>
          <p:nvPr>
            <p:ph idx="1"/>
          </p:nvPr>
        </p:nvSpPr>
        <p:spPr>
          <a:xfrm>
            <a:off x="457200" y="1295400"/>
            <a:ext cx="8229600" cy="4830763"/>
          </a:xfrm>
        </p:spPr>
        <p:txBody>
          <a:bodyPr>
            <a:normAutofit lnSpcReduction="10000"/>
          </a:bodyPr>
          <a:lstStyle/>
          <a:p>
            <a:pPr>
              <a:buNone/>
            </a:pPr>
            <a:r>
              <a:rPr lang="en-US" u="sng" dirty="0">
                <a:latin typeface="Comic Sans MS" pitchFamily="66" charset="0"/>
              </a:rPr>
              <a:t>1</a:t>
            </a:r>
            <a:r>
              <a:rPr lang="en-US" u="sng" baseline="30000" dirty="0">
                <a:latin typeface="Comic Sans MS" pitchFamily="66" charset="0"/>
              </a:rPr>
              <a:t>st</a:t>
            </a:r>
            <a:r>
              <a:rPr lang="en-US" u="sng" dirty="0">
                <a:latin typeface="Comic Sans MS" pitchFamily="66" charset="0"/>
              </a:rPr>
              <a:t> Quarter </a:t>
            </a:r>
            <a:r>
              <a:rPr lang="en-US" dirty="0">
                <a:latin typeface="Comic Sans MS" pitchFamily="66" charset="0"/>
              </a:rPr>
              <a:t>–</a:t>
            </a:r>
          </a:p>
          <a:p>
            <a:pPr>
              <a:buFont typeface="Arial" charset="0"/>
              <a:buChar char="•"/>
            </a:pPr>
            <a:r>
              <a:rPr lang="en-US" dirty="0">
                <a:latin typeface="Comic Sans MS" pitchFamily="66" charset="0"/>
              </a:rPr>
              <a:t>The Age of Exploration</a:t>
            </a:r>
          </a:p>
          <a:p>
            <a:pPr>
              <a:buFont typeface="Arial" charset="0"/>
              <a:buChar char="•"/>
            </a:pPr>
            <a:r>
              <a:rPr lang="en-US" dirty="0">
                <a:latin typeface="Comic Sans MS" pitchFamily="66" charset="0"/>
              </a:rPr>
              <a:t>The Age of Colonialism</a:t>
            </a:r>
          </a:p>
          <a:p>
            <a:pPr>
              <a:buFont typeface="Arial" charset="0"/>
              <a:buChar char="•"/>
            </a:pPr>
            <a:r>
              <a:rPr lang="en-US" dirty="0">
                <a:latin typeface="Comic Sans MS" pitchFamily="66" charset="0"/>
              </a:rPr>
              <a:t>Absolutism &amp; Enlightenment</a:t>
            </a:r>
          </a:p>
          <a:p>
            <a:pPr>
              <a:buFont typeface="Arial" charset="0"/>
              <a:buChar char="•"/>
            </a:pPr>
            <a:endParaRPr lang="en-US" dirty="0">
              <a:latin typeface="Comic Sans MS" pitchFamily="66" charset="0"/>
            </a:endParaRPr>
          </a:p>
          <a:p>
            <a:pPr>
              <a:buNone/>
            </a:pPr>
            <a:r>
              <a:rPr lang="en-US" u="sng" dirty="0">
                <a:latin typeface="Comic Sans MS" pitchFamily="66" charset="0"/>
              </a:rPr>
              <a:t>2</a:t>
            </a:r>
            <a:r>
              <a:rPr lang="en-US" u="sng" baseline="30000" dirty="0">
                <a:latin typeface="Comic Sans MS" pitchFamily="66" charset="0"/>
              </a:rPr>
              <a:t>nd</a:t>
            </a:r>
            <a:r>
              <a:rPr lang="en-US" u="sng" dirty="0">
                <a:latin typeface="Comic Sans MS" pitchFamily="66" charset="0"/>
              </a:rPr>
              <a:t> Quarter</a:t>
            </a:r>
            <a:r>
              <a:rPr lang="en-US" dirty="0">
                <a:latin typeface="Comic Sans MS" pitchFamily="66" charset="0"/>
              </a:rPr>
              <a:t>:</a:t>
            </a:r>
          </a:p>
          <a:p>
            <a:pPr>
              <a:buFont typeface="Arial" charset="0"/>
              <a:buChar char="•"/>
            </a:pPr>
            <a:r>
              <a:rPr lang="en-US" dirty="0">
                <a:latin typeface="Comic Sans MS" pitchFamily="66" charset="0"/>
              </a:rPr>
              <a:t>Age of Revolutions</a:t>
            </a:r>
          </a:p>
          <a:p>
            <a:pPr>
              <a:buFont typeface="Arial" charset="0"/>
              <a:buChar char="•"/>
            </a:pPr>
            <a:r>
              <a:rPr lang="en-US" dirty="0">
                <a:latin typeface="Comic Sans MS" pitchFamily="66" charset="0"/>
              </a:rPr>
              <a:t>Industrialism, Nationalism, Imperialism</a:t>
            </a:r>
          </a:p>
          <a:p>
            <a:pPr>
              <a:buFont typeface="Arial" charset="0"/>
              <a:buChar char="•"/>
            </a:pPr>
            <a:r>
              <a:rPr lang="en-US" dirty="0">
                <a:latin typeface="Comic Sans MS" pitchFamily="66" charset="0"/>
              </a:rPr>
              <a:t>World War I &amp; the Russian Revolution</a:t>
            </a:r>
          </a:p>
          <a:p>
            <a:pPr marL="0" indent="0">
              <a:buNone/>
            </a:pP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u="sng" dirty="0">
                <a:latin typeface="Comic Sans MS" pitchFamily="66" charset="0"/>
              </a:rPr>
              <a:t>3</a:t>
            </a:r>
            <a:r>
              <a:rPr lang="en-US" u="sng" baseline="30000" dirty="0">
                <a:latin typeface="Comic Sans MS" pitchFamily="66" charset="0"/>
              </a:rPr>
              <a:t>rd</a:t>
            </a:r>
            <a:r>
              <a:rPr lang="en-US" u="sng" dirty="0">
                <a:latin typeface="Comic Sans MS" pitchFamily="66" charset="0"/>
              </a:rPr>
              <a:t> Quarter</a:t>
            </a:r>
            <a:r>
              <a:rPr lang="en-US" dirty="0">
                <a:latin typeface="Comic Sans MS" pitchFamily="66" charset="0"/>
              </a:rPr>
              <a:t>:</a:t>
            </a:r>
          </a:p>
          <a:p>
            <a:pPr>
              <a:buFont typeface="Arial" charset="0"/>
              <a:buChar char="•"/>
            </a:pPr>
            <a:r>
              <a:rPr lang="en-US" dirty="0">
                <a:latin typeface="Comic Sans MS" pitchFamily="66" charset="0"/>
              </a:rPr>
              <a:t>The Interwar Period &amp; World War II</a:t>
            </a:r>
          </a:p>
          <a:p>
            <a:pPr>
              <a:buFont typeface="Arial" charset="0"/>
              <a:buChar char="•"/>
            </a:pPr>
            <a:r>
              <a:rPr lang="en-US" dirty="0">
                <a:latin typeface="Comic Sans MS" pitchFamily="66" charset="0"/>
              </a:rPr>
              <a:t>New Nations Emerge</a:t>
            </a:r>
          </a:p>
          <a:p>
            <a:r>
              <a:rPr lang="en-US" dirty="0">
                <a:latin typeface="Comic Sans MS" pitchFamily="66" charset="0"/>
              </a:rPr>
              <a:t>The Cold War</a:t>
            </a:r>
          </a:p>
          <a:p>
            <a:pPr marL="0" indent="0">
              <a:buNone/>
            </a:pPr>
            <a:endParaRPr lang="en-US" dirty="0">
              <a:latin typeface="Comic Sans MS" pitchFamily="66" charset="0"/>
            </a:endParaRPr>
          </a:p>
          <a:p>
            <a:pPr>
              <a:buNone/>
            </a:pPr>
            <a:r>
              <a:rPr lang="en-US" u="sng" dirty="0">
                <a:latin typeface="Comic Sans MS" pitchFamily="66" charset="0"/>
              </a:rPr>
              <a:t>4</a:t>
            </a:r>
            <a:r>
              <a:rPr lang="en-US" u="sng" baseline="30000" dirty="0">
                <a:latin typeface="Comic Sans MS" pitchFamily="66" charset="0"/>
              </a:rPr>
              <a:t>th</a:t>
            </a:r>
            <a:r>
              <a:rPr lang="en-US" u="sng" dirty="0">
                <a:latin typeface="Comic Sans MS" pitchFamily="66" charset="0"/>
              </a:rPr>
              <a:t> Quarter</a:t>
            </a:r>
            <a:r>
              <a:rPr lang="en-US" dirty="0">
                <a:latin typeface="Comic Sans MS" pitchFamily="66" charset="0"/>
              </a:rPr>
              <a:t>:</a:t>
            </a:r>
          </a:p>
          <a:p>
            <a:pPr>
              <a:buFont typeface="Arial" charset="0"/>
              <a:buChar char="•"/>
            </a:pPr>
            <a:r>
              <a:rPr lang="en-US" dirty="0">
                <a:latin typeface="Comic Sans MS" pitchFamily="66" charset="0"/>
              </a:rPr>
              <a:t>Human Rights &amp; Globalization</a:t>
            </a:r>
          </a:p>
          <a:p>
            <a:pPr>
              <a:buFont typeface="Arial" charset="0"/>
              <a:buChar char="•"/>
            </a:pPr>
            <a:r>
              <a:rPr lang="en-US" dirty="0">
                <a:latin typeface="Comic Sans MS" pitchFamily="66" charset="0"/>
              </a:rPr>
              <a:t>The World Today</a:t>
            </a:r>
          </a:p>
          <a:p>
            <a:pPr>
              <a:buNone/>
            </a:pPr>
            <a:endParaRPr lang="en-US" dirty="0">
              <a:latin typeface="Comic Sans MS" pitchFamily="66" charset="0"/>
            </a:endParaRPr>
          </a:p>
          <a:p>
            <a:pPr>
              <a:buNone/>
            </a:pPr>
            <a:r>
              <a:rPr lang="en-US" dirty="0">
                <a:latin typeface="Comic Sans MS" pitchFamily="66" charset="0"/>
              </a:rPr>
              <a:t>Social Studies EOG (NCFE) at the end of the year.</a:t>
            </a:r>
          </a:p>
          <a:p>
            <a:pPr>
              <a:buFont typeface="Arial" charset="0"/>
              <a:buChar char="•"/>
            </a:pPr>
            <a:endParaRPr lang="en-US" dirty="0">
              <a:latin typeface="Comic Sans MS" pitchFamily="66" charset="0"/>
            </a:endParaRPr>
          </a:p>
          <a:p>
            <a:pPr marL="0" indent="0">
              <a:buNone/>
            </a:pPr>
            <a:endParaRPr lang="en-US"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350520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en-US" dirty="0">
                <a:latin typeface="Comic Sans MS" pitchFamily="66" charset="0"/>
              </a:rPr>
              <a:t>Mrs. Davies’ Website:</a:t>
            </a:r>
          </a:p>
          <a:p>
            <a:pPr marL="0" indent="0">
              <a:buNone/>
            </a:pPr>
            <a:r>
              <a:rPr lang="en-US" dirty="0">
                <a:latin typeface="Comic Sans MS" pitchFamily="66" charset="0"/>
                <a:hlinkClick r:id="rId2"/>
              </a:rPr>
              <a:t>https://mrsdavies7thgrade.weebly.com/</a:t>
            </a:r>
            <a:endParaRPr lang="en-US" dirty="0">
              <a:latin typeface="Comic Sans MS" pitchFamily="66" charset="0"/>
            </a:endParaRPr>
          </a:p>
          <a:p>
            <a:r>
              <a:rPr lang="en-US" dirty="0">
                <a:latin typeface="Comic Sans MS" pitchFamily="66" charset="0"/>
              </a:rPr>
              <a:t>All assignments and homework will be posted on my website and/or Google Classroom.</a:t>
            </a:r>
          </a:p>
          <a:p>
            <a:r>
              <a:rPr lang="en-US" dirty="0">
                <a:latin typeface="Comic Sans MS" pitchFamily="66" charset="0"/>
              </a:rPr>
              <a:t>If you are absent, check the website.</a:t>
            </a:r>
          </a:p>
          <a:p>
            <a:r>
              <a:rPr lang="en-US" dirty="0">
                <a:latin typeface="Comic Sans MS" pitchFamily="66" charset="0"/>
              </a:rPr>
              <a:t>You are responsible for all work when you are absent. You have one day for every day you missed to make up work.</a:t>
            </a:r>
          </a:p>
        </p:txBody>
      </p:sp>
      <p:sp>
        <p:nvSpPr>
          <p:cNvPr id="7" name="TextBox 6"/>
          <p:cNvSpPr txBox="1"/>
          <p:nvPr/>
        </p:nvSpPr>
        <p:spPr>
          <a:xfrm>
            <a:off x="381000" y="4267200"/>
            <a:ext cx="8229600" cy="16619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a:latin typeface="Comic Sans MS" pitchFamily="66" charset="0"/>
              </a:rPr>
              <a:t>All missing assignments and late work needs to be turned into the trays on the bookshelves. Make sure your name is written on your work!!</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2182</TotalTime>
  <Words>854</Words>
  <Application>Microsoft Office PowerPoint</Application>
  <PresentationFormat>On-screen Show (4:3)</PresentationFormat>
  <Paragraphs>94</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Baveuse</vt:lpstr>
      <vt:lpstr>Calibri</vt:lpstr>
      <vt:lpstr>Cambria Math</vt:lpstr>
      <vt:lpstr>Comic Sans MS</vt:lpstr>
      <vt:lpstr>Office Theme</vt:lpstr>
      <vt:lpstr>Mrs. Davies</vt:lpstr>
      <vt:lpstr>Daily Schedule </vt:lpstr>
      <vt:lpstr>Homework </vt:lpstr>
      <vt:lpstr>Supplies</vt:lpstr>
      <vt:lpstr>Binder/Notebook</vt:lpstr>
      <vt:lpstr>Class Expectations</vt:lpstr>
      <vt:lpstr>Curriculum</vt:lpstr>
      <vt:lpstr>PowerPoint Presentation</vt:lpstr>
      <vt:lpstr>PowerPoint Presentation</vt:lpstr>
      <vt:lpstr>Grading Policy</vt:lpstr>
      <vt:lpstr>Team Website  In Progress……….. </vt:lpstr>
      <vt:lpstr>Tiger Den 8:15-8:35</vt:lpstr>
      <vt:lpstr> Power School – checking grades</vt:lpstr>
      <vt:lpstr>BYOD – Bring Your Own Device (phone, tablet, laptop) </vt:lpstr>
    </vt:vector>
  </TitlesOfParts>
  <Company>Wake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Davies</dc:title>
  <dc:creator>kdavies</dc:creator>
  <cp:lastModifiedBy>Kristin Davies</cp:lastModifiedBy>
  <cp:revision>55</cp:revision>
  <cp:lastPrinted>2016-08-01T20:48:10Z</cp:lastPrinted>
  <dcterms:created xsi:type="dcterms:W3CDTF">2015-07-23T16:00:31Z</dcterms:created>
  <dcterms:modified xsi:type="dcterms:W3CDTF">2018-08-28T09:32:03Z</dcterms:modified>
</cp:coreProperties>
</file>